
<file path=[Content_Types].xml><?xml version="1.0" encoding="utf-8"?>
<Types xmlns="http://schemas.openxmlformats.org/package/2006/content-types">
  <Default Extension="png" ContentType="image/png"/>
  <Default Extension="xls" ContentType="application/vnd.ms-exce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85" r:id="rId4"/>
    <p:sldId id="286" r:id="rId5"/>
    <p:sldId id="292" r:id="rId6"/>
    <p:sldId id="287" r:id="rId7"/>
    <p:sldId id="259" r:id="rId8"/>
    <p:sldId id="261" r:id="rId9"/>
    <p:sldId id="262" r:id="rId10"/>
    <p:sldId id="260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91" r:id="rId22"/>
    <p:sldId id="290" r:id="rId23"/>
    <p:sldId id="273" r:id="rId24"/>
    <p:sldId id="288" r:id="rId25"/>
    <p:sldId id="279" r:id="rId26"/>
    <p:sldId id="276" r:id="rId27"/>
    <p:sldId id="280" r:id="rId28"/>
    <p:sldId id="281" r:id="rId29"/>
    <p:sldId id="282" r:id="rId30"/>
    <p:sldId id="293" r:id="rId31"/>
    <p:sldId id="284" r:id="rId32"/>
    <p:sldId id="278" r:id="rId33"/>
    <p:sldId id="289" r:id="rId34"/>
    <p:sldId id="283" r:id="rId35"/>
    <p:sldId id="277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0" d="100"/>
          <a:sy n="70" d="100"/>
        </p:scale>
        <p:origin x="-137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1" d="100"/>
          <a:sy n="61" d="100"/>
        </p:scale>
        <p:origin x="274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DD619-29E5-4DED-8013-59DF26F91802}" type="datetime1">
              <a:rPr lang="en-US" smtClean="0"/>
              <a:t>6/7/2018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B2C5CA-1886-8F43-A56F-84ECE504A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2891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8C8F0-C03C-4D07-896A-8251DC212141}" type="datetime1">
              <a:rPr lang="en-US" smtClean="0"/>
              <a:t>6/7/2018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6EF20-808B-DC4B-B28E-63ABAC878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1450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6EF20-808B-DC4B-B28E-63ABAC87853B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EC6DBA4-BDD8-4BB9-AED6-F88696686784}" type="datetime1">
              <a:rPr lang="en-US" smtClean="0"/>
              <a:t>6/7/2018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4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3900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D184A94-94C6-434F-9A11-460EEF54E78D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CE1B041-2888-8442-997B-AA5A5E63FE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68EA-A845-42E6-B3E8-0CB78A79A6F9}" type="datetime1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A8D7-CD12-4C57-977E-C8AD4A381081}" type="datetime1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806A3-A8B1-43B6-9A21-5E088231B981}" type="datetime1">
              <a:rPr lang="en-US" smtClean="0"/>
              <a:t>6/7/2018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DB74-DD96-4759-AB9A-948C5FE09ED6}" type="datetime1">
              <a:rPr lang="en-US" smtClean="0"/>
              <a:t>6/7/2018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1706F-514D-4338-A666-5A63BA4AA375}" type="datetime1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7C911ACF-3DF7-417B-AB91-E13A0A38E1BC}" type="datetime1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81F6-A20A-4E79-ACBB-48B25B2F9874}" type="datetime1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A8C47-F2A8-4EB6-AE10-A68F5E50881E}" type="datetime1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BE356-6C95-47C8-9830-5FB936A372D3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6F3F9-DD00-4183-9AC8-D1FC82D847FA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8A3050C8-C953-4F67-AD47-95F2686502E8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2560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C3E2C3D6-D097-4132-9C35-F06D3F19607B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CE1B041-2888-8442-997B-AA5A5E63FE3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A4752239-CC54-48EC-B266-306EFF5EBED4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2CE1B041-2888-8442-997B-AA5A5E63FE3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EE3B5985-1FE2-4606-97FD-9F07DB4A33DA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2CE1B041-2888-8442-997B-AA5A5E63FE3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234B3-6F75-4BEC-B881-955A54454B76}" type="datetime1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71C9-53EC-4AB5-B007-90BDAC5BE8EE}" type="datetime1">
              <a:rPr lang="en-US" smtClean="0"/>
              <a:t>6/7/2018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913CE-6F9E-40E0-BC35-34E9BDC70F25}" type="datetime1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180503F-EDDD-4E9C-9E05-66B6242865FE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2CE1B041-2888-8442-997B-AA5A5E63FE3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png"/><Relationship Id="rId4" Type="http://schemas.openxmlformats.org/officeDocument/2006/relationships/oleObject" Target="../embeddings/Microsoft_Excel_97-2003_Worksheet1.xls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emf"/><Relationship Id="rId4" Type="http://schemas.openxmlformats.org/officeDocument/2006/relationships/oleObject" Target="../embeddings/Microsoft_Excel_97-2003_Worksheet2.xls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png"/><Relationship Id="rId4" Type="http://schemas.openxmlformats.org/officeDocument/2006/relationships/oleObject" Target="../embeddings/Microsoft_Excel_97-2003_Worksheet3.xls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4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hyperlink" Target="goo.gl/xHXuhc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hyperlink" Target="goo.gl/aXXH7U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engine.google.com/timelapse/" TargetMode="External"/><Relationship Id="rId2" Type="http://schemas.openxmlformats.org/officeDocument/2006/relationships/hyperlink" Target="https://machinelearningcoban.com/" TargetMode="Externa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arthengine.google.com/timelapse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arthengine.google.com/timelapse/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goo.gl/tb8Py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17186" y="482601"/>
            <a:ext cx="5458968" cy="909471"/>
          </a:xfrm>
        </p:spPr>
        <p:txBody>
          <a:bodyPr>
            <a:noAutofit/>
          </a:bodyPr>
          <a:lstStyle/>
          <a:p>
            <a:r>
              <a:rPr lang="en-US" sz="400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4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80872" y="1772692"/>
            <a:ext cx="52784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i="1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3200" i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3200" i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i="1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3200" i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err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sz="3200" i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err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3200" i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err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3200" i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err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200" i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err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en-US" sz="3200" i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err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3200" i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err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i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err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3200" i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err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3200" i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err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200" i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err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3200" i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err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3200" i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err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3200" i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err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vệ</a:t>
            </a:r>
            <a:r>
              <a:rPr lang="en-US" sz="3200" i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err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endParaRPr lang="en-US" sz="3200">
              <a:solidFill>
                <a:srgbClr val="CCFFCC"/>
              </a:solidFill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9887" y="4201133"/>
            <a:ext cx="79862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err="1" smtClean="0">
                <a:latin typeface="Arial"/>
                <a:cs typeface="Arial"/>
              </a:rPr>
              <a:t>Giảng</a:t>
            </a:r>
            <a:r>
              <a:rPr lang="en-US" sz="2000" smtClean="0">
                <a:latin typeface="Arial"/>
                <a:cs typeface="Arial"/>
              </a:rPr>
              <a:t> </a:t>
            </a:r>
            <a:r>
              <a:rPr lang="en-US" sz="2000" err="1" smtClean="0">
                <a:latin typeface="Arial"/>
                <a:cs typeface="Arial"/>
              </a:rPr>
              <a:t>viên</a:t>
            </a:r>
            <a:r>
              <a:rPr lang="en-US" sz="2000" smtClean="0">
                <a:latin typeface="Arial"/>
                <a:cs typeface="Arial"/>
              </a:rPr>
              <a:t> </a:t>
            </a:r>
            <a:r>
              <a:rPr lang="en-US" sz="2000" err="1" smtClean="0">
                <a:latin typeface="Arial"/>
                <a:cs typeface="Arial"/>
              </a:rPr>
              <a:t>hướng</a:t>
            </a:r>
            <a:r>
              <a:rPr lang="en-US" sz="2000" smtClean="0">
                <a:latin typeface="Arial"/>
                <a:cs typeface="Arial"/>
              </a:rPr>
              <a:t> </a:t>
            </a:r>
            <a:r>
              <a:rPr lang="en-US" sz="2000" err="1" smtClean="0">
                <a:latin typeface="Arial"/>
                <a:cs typeface="Arial"/>
              </a:rPr>
              <a:t>dẫn</a:t>
            </a:r>
            <a:r>
              <a:rPr lang="en-US" sz="2000" smtClean="0">
                <a:latin typeface="Arial"/>
                <a:cs typeface="Arial"/>
              </a:rPr>
              <a:t> : 	</a:t>
            </a:r>
            <a:r>
              <a:rPr lang="en-US" sz="2000" err="1" smtClean="0">
                <a:latin typeface="Arial"/>
                <a:cs typeface="Arial"/>
              </a:rPr>
              <a:t>Thầy</a:t>
            </a:r>
            <a:r>
              <a:rPr lang="en-US" sz="2000" smtClean="0">
                <a:latin typeface="Arial"/>
                <a:cs typeface="Arial"/>
              </a:rPr>
              <a:t> Phạm Văn Hải</a:t>
            </a:r>
          </a:p>
          <a:p>
            <a:pPr algn="just"/>
            <a:endParaRPr lang="en-US" sz="2000" smtClean="0">
              <a:latin typeface="Arial"/>
              <a:cs typeface="Arial"/>
            </a:endParaRPr>
          </a:p>
          <a:p>
            <a:pPr algn="just"/>
            <a:r>
              <a:rPr lang="en-US" sz="2000" smtClean="0">
                <a:latin typeface="Arial"/>
                <a:cs typeface="Arial"/>
              </a:rPr>
              <a:t>Sinh viên nhóm 8 :			Trần </a:t>
            </a:r>
            <a:r>
              <a:rPr lang="en-US" sz="2000" err="1" smtClean="0">
                <a:latin typeface="Arial"/>
                <a:cs typeface="Arial"/>
              </a:rPr>
              <a:t>Văn</a:t>
            </a:r>
            <a:r>
              <a:rPr lang="en-US" sz="2000" smtClean="0">
                <a:latin typeface="Arial"/>
                <a:cs typeface="Arial"/>
              </a:rPr>
              <a:t> </a:t>
            </a:r>
            <a:r>
              <a:rPr lang="en-US" sz="2000" err="1" smtClean="0">
                <a:latin typeface="Arial"/>
                <a:cs typeface="Arial"/>
              </a:rPr>
              <a:t>Thành</a:t>
            </a:r>
            <a:r>
              <a:rPr lang="en-US" sz="2000" smtClean="0">
                <a:latin typeface="Arial"/>
                <a:cs typeface="Arial"/>
              </a:rPr>
              <a:t>	 - 20133561</a:t>
            </a:r>
          </a:p>
          <a:p>
            <a:pPr algn="just"/>
            <a:endParaRPr lang="en-US" sz="2000" smtClean="0">
              <a:latin typeface="Arial"/>
              <a:cs typeface="Arial"/>
            </a:endParaRPr>
          </a:p>
          <a:p>
            <a:pPr algn="just"/>
            <a:r>
              <a:rPr lang="en-US" sz="2000">
                <a:latin typeface="Arial"/>
                <a:cs typeface="Arial"/>
              </a:rPr>
              <a:t>	</a:t>
            </a:r>
            <a:r>
              <a:rPr lang="en-US" sz="2000" smtClean="0">
                <a:latin typeface="Arial"/>
                <a:cs typeface="Arial"/>
              </a:rPr>
              <a:t>						</a:t>
            </a:r>
            <a:r>
              <a:rPr lang="vi-VN" sz="2000">
                <a:latin typeface="Arial"/>
                <a:cs typeface="Arial"/>
              </a:rPr>
              <a:t>Đặng Văn Thuần </a:t>
            </a:r>
            <a:r>
              <a:rPr lang="en-US" sz="2000" smtClean="0">
                <a:latin typeface="Arial"/>
                <a:cs typeface="Arial"/>
              </a:rPr>
              <a:t>-</a:t>
            </a:r>
            <a:r>
              <a:rPr lang="vi-VN" sz="2000" smtClean="0">
                <a:latin typeface="Arial"/>
                <a:cs typeface="Arial"/>
              </a:rPr>
              <a:t> 20133828</a:t>
            </a:r>
            <a:endParaRPr lang="en-US" sz="2000" smtClean="0">
              <a:latin typeface="Arial"/>
              <a:cs typeface="Arial"/>
            </a:endParaRPr>
          </a:p>
          <a:p>
            <a:pPr algn="just"/>
            <a:r>
              <a:rPr lang="en-US" sz="2000" smtClean="0">
                <a:latin typeface="Arial"/>
                <a:cs typeface="Arial"/>
              </a:rPr>
              <a:t>							</a:t>
            </a:r>
          </a:p>
          <a:p>
            <a:pPr algn="just"/>
            <a:r>
              <a:rPr lang="en-US" sz="2000">
                <a:latin typeface="Arial"/>
                <a:cs typeface="Arial"/>
              </a:rPr>
              <a:t>	</a:t>
            </a:r>
            <a:r>
              <a:rPr lang="en-US" sz="2000" smtClean="0">
                <a:latin typeface="Arial"/>
                <a:cs typeface="Arial"/>
              </a:rPr>
              <a:t>						</a:t>
            </a:r>
            <a:r>
              <a:rPr lang="vi-VN" sz="2000">
                <a:latin typeface="Arial"/>
                <a:cs typeface="Arial"/>
              </a:rPr>
              <a:t>Trần Văn Hiếu - 20151369</a:t>
            </a:r>
            <a:r>
              <a:rPr lang="en-US" sz="2000">
                <a:latin typeface="Arial"/>
                <a:cs typeface="Arial"/>
              </a:rPr>
              <a:t>	</a:t>
            </a:r>
            <a:r>
              <a:rPr lang="en-US" sz="2000" smtClean="0">
                <a:latin typeface="Arial"/>
                <a:cs typeface="Arial"/>
              </a:rPr>
              <a:t>												</a:t>
            </a:r>
            <a:endParaRPr lang="en-US" sz="200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87" y="482600"/>
            <a:ext cx="2082008" cy="309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4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178423" y="154641"/>
            <a:ext cx="6508377" cy="1143000"/>
          </a:xfrm>
        </p:spPr>
        <p:txBody>
          <a:bodyPr/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2.2  Thuật toán K-means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1978925" y="1504016"/>
                <a:ext cx="6707875" cy="4746659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Mục đích của K-means là sinh K cụm dữ liệu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  <a:cs typeface="Arial" panose="020B0604020202020204" pitchFamily="34" charset="0"/>
                      </a:rPr>
                      <m:t>, …,</m:t>
                    </m:r>
                    <m:sSub>
                      <m:sSubPr>
                        <m:ctrlP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} từ một tập dữ liệu chứa n đối tượng trong không gian d chiều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  <a:cs typeface="Arial" panose="020B0604020202020204" pitchFamily="34" charset="0"/>
                      </a:rPr>
                      <m:t>={</m:t>
                    </m:r>
                    <m:sSub>
                      <m:sSubPr>
                        <m:ctrlP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cs typeface="Arial" panose="020B0604020202020204" pitchFamily="34" charset="0"/>
                          </a:rPr>
                          <m:t>…, </m:t>
                        </m:r>
                        <m: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  <a:cs typeface="Arial" panose="020B0604020202020204" pitchFamily="34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, i=1÷n, sao cho hàm tiêu chuẩn:</a:t>
                </a:r>
              </a:p>
              <a:p>
                <a:pPr marL="0" indent="0" algn="just">
                  <a:buNone/>
                </a:pPr>
                <a:r>
                  <a:rPr lang="en-US" b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		E </a:t>
                </a:r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b="1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b="1" i="1">
                            <a:latin typeface="Cambria Math"/>
                          </a:rPr>
                          <m:t>𝒊</m:t>
                        </m:r>
                        <m:r>
                          <a:rPr lang="en-US" b="1" i="1">
                            <a:latin typeface="Cambria Math"/>
                          </a:rPr>
                          <m:t>=</m:t>
                        </m:r>
                        <m:r>
                          <a:rPr lang="en-US" b="1" i="1"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latin typeface="Cambria Math"/>
                          </a:rPr>
                          <m:t>𝒌</m:t>
                        </m:r>
                      </m:sup>
                      <m:e>
                        <m:r>
                          <a:rPr lang="en-US" b="1" i="1">
                            <a:latin typeface="Cambria Math"/>
                          </a:rPr>
                          <m:t> </m:t>
                        </m:r>
                      </m:e>
                    </m:nary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b="1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b="1" i="1">
                            <a:latin typeface="Cambria Math"/>
                          </a:rPr>
                          <m:t>𝒙</m:t>
                        </m:r>
                        <m:r>
                          <a:rPr lang="en-US" b="1" i="1">
                            <a:latin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/>
                              </a:rPr>
                              <m:t>𝑪</m:t>
                            </m:r>
                          </m:e>
                          <m:sub>
                            <m:r>
                              <a:rPr lang="en-US" b="1" i="1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/>
                              </a:rPr>
                              <m:t>|</m:t>
                            </m:r>
                            <m:r>
                              <a:rPr lang="en-US" b="1" i="1">
                                <a:latin typeface="Cambria Math"/>
                              </a:rPr>
                              <m:t>𝒙</m:t>
                            </m:r>
                            <m:r>
                              <a:rPr lang="en-US" b="1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>
                                <a:latin typeface="Cambria Math"/>
                              </a:rPr>
                              <m:t>|</m:t>
                            </m:r>
                          </m:e>
                          <m:sup>
                            <m:r>
                              <a:rPr lang="en-US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b="1" baseline="-25000" smtClean="0">
                    <a:latin typeface="Arial" panose="020B0604020202020204" pitchFamily="34" charset="0"/>
                    <a:cs typeface="Arial" panose="020B0604020202020204" pitchFamily="34" charset="0"/>
                  </a:rPr>
                  <a:t>min</a:t>
                </a:r>
                <a:endParaRPr lang="en-US" b="1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|x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| là khoảng cách Euclide giữa điểm dữ liệu x và tâm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 trong cụm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/>
                        <a:cs typeface="Arial" panose="020B0604020202020204" pitchFamily="34" charset="0"/>
                      </a:rPr>
                      <m:t>.</m:t>
                    </m:r>
                  </m:oMath>
                </a14:m>
                <a:endParaRPr lang="en-US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 là tâm cụm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, K là số cụm, tâm cụm.</a:t>
                </a:r>
              </a:p>
              <a:p>
                <a:pPr algn="just"/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Tâm cụm là 1 vector, giá trị mỗi phần tử của vector đó là TBC các thành phần tương ứng của các điểm dữ liệu trong cụm đang xét.</a:t>
                </a:r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78925" y="1504016"/>
                <a:ext cx="6707875" cy="4746659"/>
              </a:xfrm>
              <a:blipFill rotWithShape="1">
                <a:blip r:embed="rId2"/>
                <a:stretch>
                  <a:fillRect l="-727" t="-514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62083-3FAD-41F9-BE18-FD0C627EB4B1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DC53D-478C-48DE-B8A0-139892B0712B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11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636550" y="159305"/>
            <a:ext cx="6508750" cy="609438"/>
          </a:xfrm>
        </p:spPr>
        <p:txBody>
          <a:bodyPr/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Triển khai thuật toán K-means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4294967295"/>
              </p:nvPr>
            </p:nvSpPr>
            <p:spPr>
              <a:xfrm>
                <a:off x="464024" y="768744"/>
                <a:ext cx="8107907" cy="5587606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n-US" sz="1600" b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Bước 1</a:t>
                </a:r>
                <a:r>
                  <a:rPr lang="en-US" sz="1600" smtClean="0">
                    <a:latin typeface="Arial" panose="020B0604020202020204" pitchFamily="34" charset="0"/>
                    <a:cs typeface="Arial" panose="020B0604020202020204" pitchFamily="34" charset="0"/>
                  </a:rPr>
                  <a:t>-Khởi tạo</a:t>
                </a:r>
              </a:p>
              <a:p>
                <a:pPr lvl="1" algn="just">
                  <a:buFont typeface="Courier New" panose="02070309020205020404" pitchFamily="49" charset="0"/>
                  <a:buChar char="o"/>
                </a:pPr>
                <a:r>
                  <a:rPr lang="en-US" sz="1400" smtClean="0">
                    <a:latin typeface="Arial" panose="020B0604020202020204" pitchFamily="34" charset="0"/>
                    <a:cs typeface="Arial" panose="020B0604020202020204" pitchFamily="34" charset="0"/>
                  </a:rPr>
                  <a:t>Chọn ngẫu nhiên K tâm (</a:t>
                </a:r>
                <a:r>
                  <a:rPr lang="en-US" sz="1400" i="1">
                    <a:latin typeface="Arial" panose="020B0604020202020204" pitchFamily="34" charset="0"/>
                    <a:cs typeface="Arial" panose="020B0604020202020204" pitchFamily="34" charset="0"/>
                  </a:rPr>
                  <a:t>centroid</a:t>
                </a:r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smtClean="0">
                    <a:latin typeface="Arial" panose="020B0604020202020204" pitchFamily="34" charset="0"/>
                    <a:cs typeface="Arial" panose="020B0604020202020204" pitchFamily="34" charset="0"/>
                  </a:rPr>
                  <a:t>)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smtClean="0">
                    <a:latin typeface="Arial" panose="020B0604020202020204" pitchFamily="34" charset="0"/>
                    <a:cs typeface="Arial" panose="020B0604020202020204" pitchFamily="34" charset="0"/>
                  </a:rPr>
                  <a:t>} cho </a:t>
                </a:r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K </a:t>
                </a:r>
                <a:r>
                  <a:rPr lang="en-US" sz="1400" smtClean="0">
                    <a:latin typeface="Arial" panose="020B0604020202020204" pitchFamily="34" charset="0"/>
                    <a:cs typeface="Arial" panose="020B0604020202020204" pitchFamily="34" charset="0"/>
                  </a:rPr>
                  <a:t>cụm (</a:t>
                </a:r>
                <a:r>
                  <a:rPr lang="en-US" sz="1400" i="1">
                    <a:latin typeface="Arial" panose="020B0604020202020204" pitchFamily="34" charset="0"/>
                    <a:cs typeface="Arial" panose="020B0604020202020204" pitchFamily="34" charset="0"/>
                  </a:rPr>
                  <a:t>cluster</a:t>
                </a:r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smtClean="0">
                    <a:latin typeface="Arial" panose="020B0604020202020204" pitchFamily="34" charset="0"/>
                    <a:cs typeface="Arial" panose="020B0604020202020204" pitchFamily="34" charset="0"/>
                  </a:rPr>
                  <a:t>)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400" b="0" i="0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sz="1400" smtClean="0">
                    <a:latin typeface="Arial" panose="020B0604020202020204" pitchFamily="34" charset="0"/>
                    <a:cs typeface="Arial" panose="020B0604020202020204" pitchFamily="34" charset="0"/>
                  </a:rPr>
                  <a:t> (i=1÷K)</a:t>
                </a:r>
              </a:p>
              <a:p>
                <a:pPr algn="just"/>
                <a:r>
                  <a:rPr lang="en-US" sz="1600" b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Bước 2</a:t>
                </a:r>
                <a:r>
                  <a:rPr lang="en-US" sz="1600" smtClean="0">
                    <a:latin typeface="Arial" panose="020B0604020202020204" pitchFamily="34" charset="0"/>
                    <a:cs typeface="Arial" panose="020B0604020202020204" pitchFamily="34" charset="0"/>
                  </a:rPr>
                  <a:t>-Tính khoảng cách Euclide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1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latin typeface="Cambria Math"/>
                            </a:rPr>
                            <m:t>𝑫</m:t>
                          </m:r>
                        </m:e>
                        <m:sub>
                          <m:r>
                            <a:rPr lang="en-US" sz="1600" b="1" i="1">
                              <a:latin typeface="Cambria Math"/>
                            </a:rPr>
                            <m:t>𝒋</m:t>
                          </m:r>
                          <m:r>
                            <a:rPr lang="en-US" sz="1600" b="1" i="1">
                              <a:latin typeface="Cambria Math"/>
                            </a:rPr>
                            <m:t>=</m:t>
                          </m:r>
                          <m:r>
                            <a:rPr lang="en-US" sz="1600" b="1" i="1"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n-US" sz="1600" b="1" i="1">
                              <a:latin typeface="Cambria Math"/>
                            </a:rPr>
                            <m:t>𝒌</m:t>
                          </m:r>
                        </m:sup>
                      </m:sSubSup>
                      <m:rad>
                        <m:radPr>
                          <m:degHide m:val="on"/>
                          <m:ctrlPr>
                            <a:rPr lang="en-US" sz="1600" b="1" i="1">
                              <a:latin typeface="Cambria Math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600" b="1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1600" b="1" i="1">
                                  <a:latin typeface="Cambria Math"/>
                                </a:rPr>
                                <m:t>𝒊</m:t>
                              </m:r>
                              <m:r>
                                <a:rPr lang="en-US" sz="1600" b="1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1600" b="1" i="1">
                                  <a:latin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1600" b="1" i="1">
                                  <a:latin typeface="Cambria Math"/>
                                </a:rPr>
                                <m:t>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b="1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600" b="1" i="1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1600" b="1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/>
                                        </a:rPr>
                                        <m:t>𝒎</m:t>
                                      </m:r>
                                    </m:e>
                                    <m:sub>
                                      <m:r>
                                        <a:rPr lang="en-US" sz="1600" b="1" i="1">
                                          <a:latin typeface="Cambria Math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r>
                                    <a:rPr lang="en-US" sz="1600" b="1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160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 algn="just">
                  <a:buFont typeface="Courier New" panose="02070309020205020404" pitchFamily="49" charset="0"/>
                  <a:buChar char="o"/>
                </a:pPr>
                <a:r>
                  <a:rPr lang="en-US" sz="1400" smtClean="0">
                    <a:latin typeface="Arial" panose="020B0604020202020204" pitchFamily="34" charset="0"/>
                    <a:cs typeface="Arial" panose="020B0604020202020204" pitchFamily="34" charset="0"/>
                  </a:rPr>
                  <a:t>Với mỗi điểm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smtClean="0">
                    <a:latin typeface="Arial" panose="020B0604020202020204" pitchFamily="34" charset="0"/>
                    <a:cs typeface="Arial" panose="020B0604020202020204" pitchFamily="34" charset="0"/>
                  </a:rPr>
                  <a:t> (i=1÷n)</a:t>
                </a:r>
              </a:p>
              <a:p>
                <a:pPr lvl="2" algn="just">
                  <a:buFont typeface="Arial" panose="020B0604020202020204" pitchFamily="34" charset="0"/>
                  <a:buChar char="•"/>
                </a:pPr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1400" smtClean="0">
                    <a:latin typeface="Arial" panose="020B0604020202020204" pitchFamily="34" charset="0"/>
                    <a:cs typeface="Arial" panose="020B0604020202020204" pitchFamily="34" charset="0"/>
                  </a:rPr>
                  <a:t>ính khoảng cách từ nó tới mỗi trọng tâm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400" smtClean="0">
                    <a:latin typeface="Arial" panose="020B0604020202020204" pitchFamily="34" charset="0"/>
                    <a:cs typeface="Arial" panose="020B0604020202020204" pitchFamily="34" charset="0"/>
                  </a:rPr>
                  <a:t> (j=1÷k).</a:t>
                </a:r>
              </a:p>
              <a:p>
                <a:pPr lvl="2" algn="just">
                  <a:buFont typeface="Arial" panose="020B0604020202020204" pitchFamily="34" charset="0"/>
                  <a:buChar char="•"/>
                </a:pPr>
                <a:r>
                  <a:rPr lang="en-US" sz="1400" smtClean="0">
                    <a:latin typeface="Arial" panose="020B0604020202020204" pitchFamily="34" charset="0"/>
                    <a:cs typeface="Arial" panose="020B0604020202020204" pitchFamily="34" charset="0"/>
                  </a:rPr>
                  <a:t>Tìm trọng tâm gần nhất và nhóm chúng vào nhóm gần nhất.</a:t>
                </a:r>
              </a:p>
              <a:p>
                <a:pPr algn="just">
                  <a:buFont typeface="Wingdings" panose="05000000000000000000" pitchFamily="2" charset="2"/>
                  <a:buChar char="§"/>
                </a:pPr>
                <a:r>
                  <a:rPr lang="en-US" sz="1600" b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Bước 3</a:t>
                </a:r>
                <a:r>
                  <a:rPr lang="en-US" sz="1600" smtClean="0">
                    <a:latin typeface="Arial" panose="020B0604020202020204" pitchFamily="34" charset="0"/>
                    <a:cs typeface="Arial" panose="020B0604020202020204" pitchFamily="34" charset="0"/>
                  </a:rPr>
                  <a:t>-Cập nhật lại trọng tâm</a:t>
                </a:r>
              </a:p>
              <a:p>
                <a:pPr lvl="1" algn="just">
                  <a:buFont typeface="Courier New" panose="02070309020205020404" pitchFamily="49" charset="0"/>
                  <a:buChar char="o"/>
                </a:pPr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Update tâm cụm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, tính TBC các vector tọa độ điểm dữ </a:t>
                </a:r>
                <a:r>
                  <a:rPr lang="en-US" sz="1400" smtClean="0">
                    <a:latin typeface="Arial" panose="020B0604020202020204" pitchFamily="34" charset="0"/>
                    <a:cs typeface="Arial" panose="020B0604020202020204" pitchFamily="34" charset="0"/>
                  </a:rPr>
                  <a:t>liệu:</a:t>
                </a:r>
                <a:endParaRPr lang="en-US" sz="14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en-US" sz="1600" b="1" i="1">
                              <a:latin typeface="Cambria Math"/>
                            </a:rPr>
                            <m:t>𝒋</m:t>
                          </m:r>
                        </m:sub>
                      </m:sSub>
                      <m:r>
                        <a:rPr lang="en-US" sz="1600" b="1" i="1">
                          <a:latin typeface="Cambria Math"/>
                        </a:rPr>
                        <m:t>=(</m:t>
                      </m:r>
                      <m:r>
                        <a:rPr lang="en-US" sz="1600" b="1" i="1">
                          <a:latin typeface="Cambria Math"/>
                        </a:rPr>
                        <m:t>𝟏</m:t>
                      </m:r>
                      <m:r>
                        <a:rPr lang="en-US" sz="1600" b="1" i="1">
                          <a:latin typeface="Cambria Math"/>
                        </a:rPr>
                        <m:t>/</m:t>
                      </m:r>
                      <m:sSub>
                        <m:sSubPr>
                          <m:ctrlPr>
                            <a:rPr lang="en-US" sz="1600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sz="1600" b="1" i="1">
                              <a:latin typeface="Cambria Math"/>
                            </a:rPr>
                            <m:t>𝒋</m:t>
                          </m:r>
                        </m:sub>
                      </m:sSub>
                      <m:r>
                        <a:rPr lang="en-US" sz="1600" b="1" i="1">
                          <a:latin typeface="Cambria Math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600" b="1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1600" b="1" i="1">
                              <a:latin typeface="Cambria Math"/>
                            </a:rPr>
                            <m:t>𝒊</m:t>
                          </m:r>
                          <m:r>
                            <a:rPr lang="en-US" sz="1600" b="1" i="1">
                              <a:latin typeface="Cambria Math"/>
                            </a:rPr>
                            <m:t>=</m:t>
                          </m:r>
                          <m:r>
                            <a:rPr lang="en-US" sz="1600" b="1" i="1">
                              <a:latin typeface="Cambria Math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600" b="1" i="1">
                                  <a:latin typeface="Cambria Math"/>
                                </a:rPr>
                                <m:t>𝒋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16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1" i="1"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lvl="1" indent="0" algn="just">
                  <a:buNone/>
                </a:pPr>
                <a:r>
                  <a:rPr lang="en-US" sz="140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 đại diện cho số điểm dữ liệu trong cụm thứ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/>
                            <a:cs typeface="Arial" panose="020B0604020202020204" pitchFamily="34" charset="0"/>
                          </a:rPr>
                          <m:t>𝑗</m:t>
                        </m:r>
                      </m:e>
                      <m:sup>
                        <m:r>
                          <a:rPr lang="en-US" sz="1400" i="1">
                            <a:latin typeface="Cambria Math"/>
                            <a:cs typeface="Arial" panose="020B0604020202020204" pitchFamily="34" charset="0"/>
                          </a:rPr>
                          <m:t>𝑡h</m:t>
                        </m:r>
                      </m:sup>
                    </m:sSup>
                  </m:oMath>
                </a14:m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buFont typeface="Wingdings" panose="05000000000000000000" pitchFamily="2" charset="2"/>
                  <a:buChar char="§"/>
                </a:pPr>
                <a:r>
                  <a:rPr lang="en-US" sz="1600" b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Bước 4</a:t>
                </a:r>
                <a:r>
                  <a:rPr lang="en-US" sz="1600" smtClean="0">
                    <a:latin typeface="Arial" panose="020B0604020202020204" pitchFamily="34" charset="0"/>
                    <a:cs typeface="Arial" panose="020B0604020202020204" pitchFamily="34" charset="0"/>
                  </a:rPr>
                  <a:t>-Gán lại các điểm gần trung tâm nhóm mới</a:t>
                </a:r>
              </a:p>
              <a:p>
                <a:pPr algn="just">
                  <a:buFont typeface="Wingdings" panose="05000000000000000000" pitchFamily="2" charset="2"/>
                  <a:buChar char="§"/>
                </a:pPr>
                <a:r>
                  <a:rPr lang="en-US" sz="1600" b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Điều kiện dừng</a:t>
                </a:r>
                <a:r>
                  <a:rPr lang="en-US" sz="1600" smtClean="0">
                    <a:latin typeface="Arial" panose="020B0604020202020204" pitchFamily="34" charset="0"/>
                    <a:cs typeface="Arial" panose="020B0604020202020204" pitchFamily="34" charset="0"/>
                  </a:rPr>
                  <a:t>:Thực hiện lại bước 2, 3 đến khi không có sự thay đổi trọng tâm cụm</a:t>
                </a:r>
              </a:p>
              <a:p>
                <a:pPr algn="just">
                  <a:buFont typeface="Wingdings" panose="05000000000000000000" pitchFamily="2" charset="2"/>
                  <a:buChar char="§"/>
                </a:pPr>
                <a:endParaRPr lang="en-US" sz="1600" b="1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464024" y="768744"/>
                <a:ext cx="8107907" cy="5587606"/>
              </a:xfrm>
              <a:blipFill rotWithShape="1">
                <a:blip r:embed="rId2"/>
                <a:stretch>
                  <a:fillRect l="-226" t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73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199" y="532263"/>
            <a:ext cx="6508377" cy="924636"/>
          </a:xfrm>
        </p:spPr>
        <p:txBody>
          <a:bodyPr/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Sơ đồ thuật toán K-means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72D6-3A3F-4048-9119-E3DA93C487D8}" type="datetime1">
              <a:rPr lang="en-US" smtClean="0"/>
              <a:t>6/7/2018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12</a:t>
            </a:fld>
            <a:endParaRPr lang="en-US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764" y="1637732"/>
            <a:ext cx="6079342" cy="42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2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374" y="250175"/>
            <a:ext cx="7391401" cy="759759"/>
          </a:xfrm>
        </p:spPr>
        <p:txBody>
          <a:bodyPr/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Ví dụ: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198" y="1009934"/>
            <a:ext cx="7663219" cy="2416554"/>
          </a:xfrm>
        </p:spPr>
        <p:txBody>
          <a:bodyPr/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Bộ dữ liệu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A367E-4A57-4F7A-B9DC-4C16E388DF70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13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half" idx="13"/>
          </p:nvPr>
        </p:nvSpPr>
        <p:spPr>
          <a:xfrm>
            <a:off x="457199" y="3426488"/>
            <a:ext cx="7663218" cy="2718725"/>
          </a:xfrm>
        </p:spPr>
        <p:txBody>
          <a:bodyPr/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Biểu diễn dữ liệu trong không gian Oxy (d=2)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45" y="1445288"/>
            <a:ext cx="7282217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Objec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3626250"/>
              </p:ext>
            </p:extLst>
          </p:nvPr>
        </p:nvGraphicFramePr>
        <p:xfrm>
          <a:off x="2156347" y="3426488"/>
          <a:ext cx="5192438" cy="3149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5" r:id="rId4" imgW="6096528" imgH="4066384" progId="Excel.Chart.8">
                  <p:embed/>
                </p:oleObj>
              </mc:Choice>
              <mc:Fallback>
                <p:oleObj r:id="rId4" imgW="6096528" imgH="4066384" progId="Excel.Chart.8">
                  <p:embed/>
                  <p:pic>
                    <p:nvPicPr>
                      <p:cNvPr id="0" name="Char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6347" y="3426488"/>
                        <a:ext cx="5192438" cy="31491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461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199" y="887104"/>
            <a:ext cx="6754907" cy="5239059"/>
          </a:xfrm>
        </p:spPr>
        <p:txBody>
          <a:bodyPr>
            <a:normAutofit/>
          </a:bodyPr>
          <a:lstStyle/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Bước 1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: Khởi tạo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Chọn 2 trọng tâm ban đầu: </a:t>
            </a:r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en-US" sz="2000" baseline="-25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(1,1) ≡ A và c</a:t>
            </a:r>
            <a:r>
              <a:rPr lang="en-US" altLang="en-US" sz="2000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(2,1) ≡ B, thuộc 2 cụm 1 và 2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57F8-789F-4DB5-8B48-54E7B9659C0B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14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464" y="2415653"/>
            <a:ext cx="5417226" cy="347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5-Point Star 13"/>
          <p:cNvSpPr/>
          <p:nvPr/>
        </p:nvSpPr>
        <p:spPr>
          <a:xfrm>
            <a:off x="2332630" y="4556077"/>
            <a:ext cx="609600" cy="4572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5-Point Star 14"/>
          <p:cNvSpPr/>
          <p:nvPr/>
        </p:nvSpPr>
        <p:spPr>
          <a:xfrm>
            <a:off x="2942230" y="4556077"/>
            <a:ext cx="609600" cy="4572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56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7504" y="1842448"/>
                <a:ext cx="6508377" cy="4214339"/>
              </a:xfrm>
            </p:spPr>
            <p:txBody>
              <a:bodyPr>
                <a:normAutofit/>
              </a:bodyPr>
              <a:lstStyle/>
              <a:p>
                <a:pPr marL="273050" lvl="0" indent="-27305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FE8637"/>
                  </a:buClr>
                  <a:buSzPct val="70000"/>
                  <a:buFont typeface="Wingdings" pitchFamily="2" charset="2"/>
                  <a:buChar char=""/>
                </a:pPr>
                <a:r>
                  <a:rPr lang="en-US" altLang="en-US" sz="2400" b="1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Bước 2:</a:t>
                </a:r>
                <a:r>
                  <a:rPr lang="en-US" altLang="en-US" sz="2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Tính toán khoảng </a:t>
                </a:r>
                <a:r>
                  <a:rPr lang="en-US" altLang="en-US" sz="240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cách</a:t>
                </a:r>
              </a:p>
              <a:p>
                <a:pPr marL="0" lvl="0" indent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FE8637"/>
                  </a:buClr>
                  <a:buSzPct val="70000"/>
                  <a:buNone/>
                </a:pPr>
                <a:endParaRPr lang="en-US" altLang="en-US" sz="24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73050" lvl="0" indent="-27305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FE8637"/>
                  </a:buClr>
                  <a:buSzPct val="70000"/>
                  <a:buFont typeface="Wingdings" pitchFamily="2" charset="2"/>
                  <a:buChar char="Ø"/>
                </a:pPr>
                <a:r>
                  <a:rPr lang="en-US" altLang="en-US" sz="2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d(C, c</a:t>
                </a:r>
                <a:r>
                  <a:rPr lang="en-US" altLang="en-US" sz="2400" baseline="-25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altLang="en-US" sz="2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en-US" sz="2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(4−1)</m:t>
                        </m:r>
                      </m:e>
                      <m:sup>
                        <m:r>
                          <a:rPr lang="en-US" altLang="en-US" sz="2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sz="240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en-US" sz="2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(3−1)</m:t>
                        </m:r>
                      </m:e>
                      <m:sup>
                        <m:r>
                          <a:rPr lang="en-US" altLang="en-US" sz="2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en-US" sz="2400" b="0" i="0" smtClean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sz="240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13</a:t>
                </a:r>
                <a:endParaRPr lang="en-US" altLang="en-US" sz="24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73050" lvl="0" indent="-27305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FE8637"/>
                  </a:buClr>
                  <a:buSzPct val="70000"/>
                  <a:buNone/>
                </a:pPr>
                <a:r>
                  <a:rPr lang="en-US" altLang="en-US" sz="2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d(C, c</a:t>
                </a:r>
                <a:r>
                  <a:rPr lang="en-US" altLang="en-US" sz="2400" baseline="-25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en-US" sz="2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  </a:t>
                </a:r>
                <a:r>
                  <a:rPr lang="en-US" altLang="en-US" sz="240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(4−</m:t>
                        </m:r>
                        <m:r>
                          <a:rPr lang="en-US" altLang="en-US" sz="2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sz="2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(3−1)</m:t>
                        </m:r>
                      </m:e>
                      <m:sup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en-US" sz="240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sz="240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:r>
                  <a:rPr lang="en-US" altLang="en-US" sz="2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</a:p>
              <a:p>
                <a:pPr marL="273050" lvl="0" indent="-27305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FE8637"/>
                  </a:buClr>
                  <a:buSzPct val="70000"/>
                  <a:buNone/>
                </a:pPr>
                <a:r>
                  <a:rPr lang="en-US" altLang="en-US" sz="2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altLang="en-US" sz="240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d(C</a:t>
                </a:r>
                <a:r>
                  <a:rPr lang="en-US" altLang="en-US" sz="2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c</a:t>
                </a:r>
                <a:r>
                  <a:rPr lang="en-US" altLang="en-US" sz="2400" baseline="-25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altLang="en-US" sz="2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 &gt;  d(C, c</a:t>
                </a:r>
                <a:r>
                  <a:rPr lang="en-US" altLang="en-US" sz="2400" baseline="-25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en-US" sz="2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 	  C thuộc cụm </a:t>
                </a:r>
                <a:r>
                  <a:rPr lang="en-US" altLang="en-US" sz="240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  <a:p>
                <a:pPr marL="273050" lvl="0" indent="-27305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FE8637"/>
                  </a:buClr>
                  <a:buSzPct val="70000"/>
                  <a:buNone/>
                </a:pPr>
                <a:endParaRPr lang="en-US" altLang="en-US" sz="2400" baseline="-250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73050" lvl="0" indent="-27305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FE8637"/>
                  </a:buClr>
                  <a:buSzPct val="70000"/>
                  <a:buFont typeface="Wingdings" pitchFamily="2" charset="2"/>
                  <a:buChar char="Ø"/>
                </a:pPr>
                <a:r>
                  <a:rPr lang="en-US" altLang="en-US" sz="2400" baseline="-25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en-US" sz="2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d(D, c</a:t>
                </a:r>
                <a:r>
                  <a:rPr lang="en-US" altLang="en-US" sz="2400" baseline="-25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altLang="en-US" sz="2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en-US" sz="2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5</m:t>
                        </m:r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−1)</m:t>
                        </m:r>
                      </m:e>
                      <m:sup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sz="2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en-US" sz="2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4</m:t>
                        </m:r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−1)</m:t>
                        </m:r>
                      </m:e>
                      <m:sup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en-US" sz="2400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sz="240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:r>
                  <a:rPr lang="en-US" altLang="en-US" sz="2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25</a:t>
                </a:r>
              </a:p>
              <a:p>
                <a:pPr marL="273050" lvl="0" indent="-27305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FE8637"/>
                  </a:buClr>
                  <a:buSzPct val="70000"/>
                  <a:buNone/>
                </a:pPr>
                <a:r>
                  <a:rPr lang="en-US" altLang="en-US" sz="2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d(D, c</a:t>
                </a:r>
                <a:r>
                  <a:rPr lang="en-US" altLang="en-US" sz="2400" baseline="-25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en-US" sz="2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  </a:t>
                </a:r>
                <a:r>
                  <a:rPr lang="en-US" altLang="en-US" sz="240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en-US" sz="2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5</m:t>
                        </m:r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en-US" sz="2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sz="2400">
                    <a:solidFill>
                      <a:prstClr val="black"/>
                    </a:solidFill>
                    <a:latin typeface="Century Schoolbook"/>
                  </a:rPr>
                  <a:t> </a:t>
                </a:r>
                <a:r>
                  <a:rPr lang="en-US" altLang="en-US" sz="2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altLang="en-US" sz="2400">
                    <a:solidFill>
                      <a:prstClr val="black"/>
                    </a:solidFill>
                    <a:latin typeface="Century Schoolbook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en-US" sz="2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4</m:t>
                        </m:r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−1)</m:t>
                        </m:r>
                      </m:e>
                      <m:sup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en-US" sz="2400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sz="240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:r>
                  <a:rPr lang="en-US" altLang="en-US" sz="2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18</a:t>
                </a:r>
              </a:p>
              <a:p>
                <a:pPr marL="273050" lvl="0" indent="-27305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FE8637"/>
                  </a:buClr>
                  <a:buSzPct val="70000"/>
                  <a:buNone/>
                </a:pPr>
                <a:r>
                  <a:rPr lang="en-US" altLang="en-US" sz="2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d(D,c</a:t>
                </a:r>
                <a:r>
                  <a:rPr lang="en-US" altLang="en-US" sz="2400" baseline="-25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altLang="en-US" sz="2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 &gt;  d(D, c</a:t>
                </a:r>
                <a:r>
                  <a:rPr lang="en-US" altLang="en-US" sz="2400" baseline="-25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en-US" sz="2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	  D thuộc cụm 2</a:t>
                </a:r>
              </a:p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504" y="1842448"/>
                <a:ext cx="6508377" cy="4214339"/>
              </a:xfrm>
              <a:blipFill rotWithShape="1">
                <a:blip r:embed="rId2"/>
                <a:stretch>
                  <a:fillRect l="-375" t="-1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932D-2EDD-4D60-9D0C-27D9C2361CB0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15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 flipV="1">
            <a:off x="3931693" y="3733231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ight Arrow 7"/>
          <p:cNvSpPr/>
          <p:nvPr/>
        </p:nvSpPr>
        <p:spPr>
          <a:xfrm flipV="1">
            <a:off x="3932262" y="5368118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1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0847" y="1323833"/>
                <a:ext cx="6754907" cy="4802330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sz="2200" b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Bước 3: </a:t>
                </a:r>
                <a:r>
                  <a:rPr lang="en-US" altLang="en-US" sz="2200">
                    <a:latin typeface="Arial" panose="020B0604020202020204" pitchFamily="34" charset="0"/>
                    <a:cs typeface="Arial" panose="020B0604020202020204" pitchFamily="34" charset="0"/>
                  </a:rPr>
                  <a:t>Cập nhật lại vị trí trọng tâm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altLang="en-US" sz="2200">
                    <a:latin typeface="Arial" panose="020B0604020202020204" pitchFamily="34" charset="0"/>
                    <a:cs typeface="Arial" panose="020B0604020202020204" pitchFamily="34" charset="0"/>
                  </a:rPr>
                  <a:t>Trọng tâm cụm </a:t>
                </a:r>
                <a:r>
                  <a:rPr lang="en-US" altLang="en-US" sz="2200" smtClean="0">
                    <a:latin typeface="Arial" panose="020B0604020202020204" pitchFamily="34" charset="0"/>
                    <a:cs typeface="Arial" panose="020B0604020202020204" pitchFamily="34" charset="0"/>
                  </a:rPr>
                  <a:t>1: </a:t>
                </a:r>
                <a:r>
                  <a:rPr lang="en-US" altLang="en-US" sz="220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US" altLang="en-US" sz="2200" baseline="-2500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altLang="en-US" sz="2200">
                    <a:latin typeface="Arial" panose="020B0604020202020204" pitchFamily="34" charset="0"/>
                    <a:cs typeface="Arial" panose="020B0604020202020204" pitchFamily="34" charset="0"/>
                  </a:rPr>
                  <a:t> ≡ A (1, 1)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altLang="en-US" sz="2200">
                    <a:latin typeface="Arial" panose="020B0604020202020204" pitchFamily="34" charset="0"/>
                    <a:cs typeface="Arial" panose="020B0604020202020204" pitchFamily="34" charset="0"/>
                  </a:rPr>
                  <a:t>Trọng tâm cụm </a:t>
                </a:r>
                <a:r>
                  <a:rPr lang="en-US" altLang="en-US" sz="2200" smtClean="0">
                    <a:latin typeface="Arial" panose="020B0604020202020204" pitchFamily="34" charset="0"/>
                    <a:cs typeface="Arial" panose="020B0604020202020204" pitchFamily="34" charset="0"/>
                  </a:rPr>
                  <a:t>2: </a:t>
                </a:r>
                <a:r>
                  <a:rPr lang="en-US" altLang="en-US" sz="220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US" altLang="en-US" sz="2200" baseline="-2500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en-US" sz="2200">
                    <a:latin typeface="Arial" panose="020B0604020202020204" pitchFamily="34" charset="0"/>
                    <a:cs typeface="Arial" panose="020B0604020202020204" pitchFamily="34" charset="0"/>
                  </a:rPr>
                  <a:t>  (x,y) </a:t>
                </a:r>
                <a:r>
                  <a:rPr lang="en-US" altLang="en-US" sz="2200" smtClean="0">
                    <a:latin typeface="Arial" panose="020B0604020202020204" pitchFamily="34" charset="0"/>
                    <a:cs typeface="Arial" panose="020B0604020202020204" pitchFamily="34" charset="0"/>
                  </a:rPr>
                  <a:t>=(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en-US" sz="2200" i="1" smtClean="0">
                            <a:latin typeface="Cambria Math"/>
                            <a:cs typeface="Arial" panose="020B0604020202020204" pitchFamily="34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en-US" sz="2200" i="1" smtClean="0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altLang="en-US" sz="2200" b="0" i="1" smtClean="0">
                                <a:latin typeface="Cambria Math"/>
                                <a:cs typeface="Arial" panose="020B0604020202020204" pitchFamily="34" charset="0"/>
                              </a:rPr>
                              <m:t>2+4+5</m:t>
                            </m:r>
                          </m:num>
                          <m:den>
                            <m:r>
                              <a:rPr lang="en-US" altLang="en-US" sz="2200" b="0" i="1" smtClean="0">
                                <a:latin typeface="Cambria Math"/>
                                <a:cs typeface="Arial" panose="020B0604020202020204" pitchFamily="34" charset="0"/>
                              </a:rPr>
                              <m:t>3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altLang="en-US" sz="2200" smtClean="0">
                    <a:latin typeface="Arial" panose="020B0604020202020204" pitchFamily="34" charset="0"/>
                    <a:cs typeface="Arial" panose="020B0604020202020204" pitchFamily="34" charset="0"/>
                  </a:rPr>
                  <a:t> ,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en-US" sz="2200" i="1" smtClean="0">
                            <a:latin typeface="Cambria Math"/>
                            <a:cs typeface="Arial" panose="020B0604020202020204" pitchFamily="34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en-US" sz="2200" i="1" smtClean="0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altLang="en-US" sz="2200" b="0" i="1" smtClean="0">
                                <a:latin typeface="Cambria Math"/>
                                <a:cs typeface="Arial" panose="020B0604020202020204" pitchFamily="34" charset="0"/>
                              </a:rPr>
                              <m:t>1+3+4</m:t>
                            </m:r>
                          </m:num>
                          <m:den>
                            <m:r>
                              <a:rPr lang="en-US" altLang="en-US" sz="2200" b="0" i="1" smtClean="0">
                                <a:latin typeface="Cambria Math"/>
                                <a:cs typeface="Arial" panose="020B0604020202020204" pitchFamily="34" charset="0"/>
                              </a:rPr>
                              <m:t>3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altLang="en-US" sz="220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altLang="en-US" sz="22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endParaRPr lang="en-US" sz="2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0847" y="1323833"/>
                <a:ext cx="6754907" cy="4802330"/>
              </a:xfrm>
              <a:blipFill rotWithShape="1">
                <a:blip r:embed="rId3"/>
                <a:stretch>
                  <a:fillRect l="-812" t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5F418-3666-43C1-B31C-13419B1805DB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1180385"/>
              </p:ext>
            </p:extLst>
          </p:nvPr>
        </p:nvGraphicFramePr>
        <p:xfrm>
          <a:off x="1665027" y="2799521"/>
          <a:ext cx="5036024" cy="3326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0" name="Chart" r:id="rId4" imgW="6086543" imgH="3914775" progId="Excel.Chart.8">
                  <p:embed/>
                </p:oleObj>
              </mc:Choice>
              <mc:Fallback>
                <p:oleObj name="Chart" r:id="rId4" imgW="6086543" imgH="3914775" progId="Excel.Chart.8">
                  <p:embed/>
                  <p:pic>
                    <p:nvPicPr>
                      <p:cNvPr id="0" name="Chart 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5027" y="2799521"/>
                        <a:ext cx="5036024" cy="33266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5-Point Star 7"/>
          <p:cNvSpPr/>
          <p:nvPr/>
        </p:nvSpPr>
        <p:spPr>
          <a:xfrm>
            <a:off x="3878808" y="4003912"/>
            <a:ext cx="381000" cy="381000"/>
          </a:xfrm>
          <a:prstGeom prst="star5">
            <a:avLst>
              <a:gd name="adj" fmla="val 50000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413380" y="4763068"/>
            <a:ext cx="780197" cy="72105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977485" y="3090649"/>
            <a:ext cx="2183643" cy="22075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1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866" y="1405720"/>
            <a:ext cx="6393240" cy="4720444"/>
          </a:xfrm>
        </p:spPr>
        <p:txBody>
          <a:bodyPr>
            <a:noAutofit/>
          </a:bodyPr>
          <a:lstStyle/>
          <a:p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</a:rPr>
              <a:t>Bước 4-1: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Lặp lại bước 2 – Tính toán khoảng cách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d(A, c</a:t>
            </a:r>
            <a:r>
              <a:rPr lang="en-US" altLang="en-US" sz="2000" baseline="-25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) = 0 &lt; d(A, c</a:t>
            </a:r>
            <a:r>
              <a:rPr lang="en-US" altLang="en-US" sz="2000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) = 9.89</a:t>
            </a:r>
          </a:p>
          <a:p>
            <a:pPr>
              <a:buFont typeface="Wingdings" pitchFamily="2" charset="2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	A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thuộc cụm 1</a:t>
            </a:r>
            <a:endParaRPr lang="en-US" altLang="en-US" baseline="-25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d(B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, c</a:t>
            </a:r>
            <a:r>
              <a:rPr lang="en-US" altLang="en-US" sz="2000" baseline="-25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) = 1 &lt; d(B, c</a:t>
            </a:r>
            <a:r>
              <a:rPr lang="en-US" altLang="en-US" sz="2000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) = 5.56</a:t>
            </a:r>
          </a:p>
          <a:p>
            <a:pPr>
              <a:buFont typeface="Wingdings" pitchFamily="2" charset="2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	B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thuộc cụm 1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d(C, c</a:t>
            </a:r>
            <a:r>
              <a:rPr lang="en-US" altLang="en-US" sz="2000" baseline="-25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) = 13 &gt; d(C, c</a:t>
            </a:r>
            <a:r>
              <a:rPr lang="en-US" altLang="en-US" sz="2000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) = 0.22</a:t>
            </a:r>
          </a:p>
          <a:p>
            <a:pPr>
              <a:buFont typeface="Wingdings" pitchFamily="2" charset="2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	C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thuộc cụm 2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d(D, c</a:t>
            </a:r>
            <a:r>
              <a:rPr lang="en-US" altLang="en-US" sz="2000" baseline="-25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) = 25 &gt; d(D, c</a:t>
            </a:r>
            <a:r>
              <a:rPr lang="en-US" altLang="en-US" sz="2000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) = 3.56</a:t>
            </a:r>
          </a:p>
          <a:p>
            <a:pPr>
              <a:buFont typeface="Wingdings" pitchFamily="2" charset="2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	D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thuộc cụm 2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30D3-16E6-4133-87E4-78C7481011FF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6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555846"/>
                <a:ext cx="6754907" cy="4570318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b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Bước 4-2: </a:t>
                </a:r>
                <a:r>
                  <a:rPr lang="en-US" altLang="en-US">
                    <a:latin typeface="Arial" panose="020B0604020202020204" pitchFamily="34" charset="0"/>
                    <a:cs typeface="Arial" panose="020B0604020202020204" pitchFamily="34" charset="0"/>
                  </a:rPr>
                  <a:t>Lặp lại bước 3-Cập nhật trọng tâm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en-US" altLang="en-US">
                    <a:latin typeface="Arial" panose="020B0604020202020204" pitchFamily="34" charset="0"/>
                    <a:cs typeface="Arial" panose="020B0604020202020204" pitchFamily="34" charset="0"/>
                  </a:rPr>
                  <a:t>	c</a:t>
                </a:r>
                <a:r>
                  <a:rPr lang="en-US" altLang="en-US" baseline="-2500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altLang="en-US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alt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en-US" i="1" smtClean="0">
                            <a:latin typeface="Cambria Math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/>
                            <a:cs typeface="Arial" panose="020B0604020202020204" pitchFamily="34" charset="0"/>
                          </a:rPr>
                          <m:t>3</m:t>
                        </m:r>
                      </m:num>
                      <m:den>
                        <m:r>
                          <a:rPr lang="en-US" altLang="en-US" b="0" i="1" smtClean="0">
                            <a:latin typeface="Cambria Math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altLang="en-US">
                    <a:latin typeface="Arial" panose="020B0604020202020204" pitchFamily="34" charset="0"/>
                    <a:cs typeface="Arial" panose="020B0604020202020204" pitchFamily="34" charset="0"/>
                  </a:rPr>
                  <a:t>1) và c</a:t>
                </a:r>
                <a:r>
                  <a:rPr lang="en-US" altLang="en-US" baseline="-2500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en-US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alt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en-US" i="1" smtClean="0">
                            <a:latin typeface="Cambria Math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/>
                            <a:cs typeface="Arial" panose="020B0604020202020204" pitchFamily="34" charset="0"/>
                          </a:rPr>
                          <m:t>9</m:t>
                        </m:r>
                      </m:num>
                      <m:den>
                        <m:r>
                          <a:rPr lang="en-US" altLang="en-US" b="0" i="1" smtClean="0">
                            <a:latin typeface="Cambria Math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en-US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/>
                            <a:cs typeface="Arial" panose="020B0604020202020204" pitchFamily="34" charset="0"/>
                          </a:rPr>
                          <m:t>7</m:t>
                        </m:r>
                      </m:num>
                      <m:den>
                        <m:r>
                          <a:rPr lang="en-US" altLang="en-US" i="1">
                            <a:latin typeface="Cambria Math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555846"/>
                <a:ext cx="6754907" cy="4570318"/>
              </a:xfrm>
              <a:blipFill rotWithShape="1">
                <a:blip r:embed="rId3"/>
                <a:stretch>
                  <a:fillRect l="-632"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A4E72-74C3-43F2-9180-1AA32C51C849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3272548"/>
              </p:ext>
            </p:extLst>
          </p:nvPr>
        </p:nvGraphicFramePr>
        <p:xfrm>
          <a:off x="1555844" y="2760165"/>
          <a:ext cx="5656261" cy="3596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9" r:id="rId4" imgW="6096528" imgH="4066384" progId="Excel.Chart.8">
                  <p:embed/>
                </p:oleObj>
              </mc:Choice>
              <mc:Fallback>
                <p:oleObj r:id="rId4" imgW="6096528" imgH="4066384" progId="Excel.Chart.8">
                  <p:embed/>
                  <p:pic>
                    <p:nvPicPr>
                      <p:cNvPr id="0" name="Chart 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844" y="2760165"/>
                        <a:ext cx="5656261" cy="35961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822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6286" y="1378424"/>
            <a:ext cx="6215819" cy="4977926"/>
          </a:xfrm>
        </p:spPr>
        <p:txBody>
          <a:bodyPr>
            <a:noAutofit/>
          </a:bodyPr>
          <a:lstStyle/>
          <a:p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</a:rPr>
              <a:t>Bước 4-3: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Lặp lại bước </a:t>
            </a: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d(A, c</a:t>
            </a:r>
            <a:r>
              <a:rPr lang="en-US" altLang="en-US" baseline="-25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) = 0.25 &lt; d(A, c</a:t>
            </a:r>
            <a:r>
              <a:rPr lang="en-US" altLang="en-US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) = 18.5</a:t>
            </a:r>
          </a:p>
          <a:p>
            <a:pPr>
              <a:buFont typeface="Wingdings" pitchFamily="2" charset="2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	A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thuộc cụm 1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d(B, c</a:t>
            </a:r>
            <a:r>
              <a:rPr lang="en-US" altLang="en-US" baseline="-25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) = 0.25 &lt; d(B, c</a:t>
            </a:r>
            <a:r>
              <a:rPr lang="en-US" altLang="en-US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) = 12.5</a:t>
            </a:r>
          </a:p>
          <a:p>
            <a:pPr>
              <a:buFont typeface="Wingdings" pitchFamily="2" charset="2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	B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thuộc cụm 1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d(C, c</a:t>
            </a:r>
            <a:r>
              <a:rPr lang="en-US" altLang="en-US" baseline="-25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) = 10.25 &lt; d(C, c</a:t>
            </a:r>
            <a:r>
              <a:rPr lang="en-US" altLang="en-US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) = 0.5</a:t>
            </a:r>
          </a:p>
          <a:p>
            <a:pPr>
              <a:buFont typeface="Wingdings" pitchFamily="2" charset="2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	C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thuộc cụm 2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d(D, c</a:t>
            </a:r>
            <a:r>
              <a:rPr lang="en-US" altLang="en-US" baseline="-25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) = 21.25 &gt; d(D, c</a:t>
            </a:r>
            <a:r>
              <a:rPr lang="en-US" altLang="en-US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) = 0.5</a:t>
            </a:r>
          </a:p>
          <a:p>
            <a:pPr>
              <a:buFont typeface="Wingdings" pitchFamily="2" charset="2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	D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thuộc cụm 2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83F3-D16C-45A6-B271-BDCA38D41DF6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2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667" y="829809"/>
            <a:ext cx="6508377" cy="843352"/>
          </a:xfrm>
        </p:spPr>
        <p:txBody>
          <a:bodyPr/>
          <a:lstStyle/>
          <a:p>
            <a:r>
              <a:rPr lang="en-US" sz="4400" b="1" smtClean="0">
                <a:latin typeface="Arial" panose="020B0604020202020204" pitchFamily="34" charset="0"/>
                <a:cs typeface="Arial" panose="020B0604020202020204" pitchFamily="34" charset="0"/>
              </a:rPr>
              <a:t>NỘI DUNG</a:t>
            </a:r>
            <a:endParaRPr lang="en-US" sz="4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865" y="2292824"/>
            <a:ext cx="6864824" cy="365760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err="1" smtClean="0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3200" err="1" smtClean="0">
                <a:latin typeface="Arial" panose="020B0604020202020204" pitchFamily="34" charset="0"/>
                <a:cs typeface="Arial" panose="020B0604020202020204" pitchFamily="34" charset="0"/>
              </a:rPr>
              <a:t>iêu</a:t>
            </a:r>
            <a:endParaRPr lang="en-US" sz="3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 hoạch và tiến độ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1" indent="-457200">
              <a:buFont typeface="+mj-lt"/>
              <a:buAutoNum type="arabicPeriod"/>
            </a:pPr>
            <a:r>
              <a:rPr lang="en-US" sz="2800" err="1" smtClean="0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 smtClean="0"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 smtClean="0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 smtClean="0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1" indent="-457200">
              <a:buFont typeface="+mj-lt"/>
              <a:buAutoNum type="arabicPeriod"/>
            </a:pPr>
            <a:r>
              <a:rPr lang="en-US" sz="2800" err="1" smtClean="0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 smtClean="0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 K-means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Phân đoạn ảnh màu RGB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err="1" smtClean="0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err="1" smtClean="0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err="1" smtClean="0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err="1" smtClean="0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endParaRPr lang="en-US" sz="32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BE72-091B-469A-A556-8B477559CC4C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0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Hội tụ khi không có sự thay đổi tâm cụm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693D4-9004-44FF-A371-275982C9964A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0806912"/>
              </p:ext>
            </p:extLst>
          </p:nvPr>
        </p:nvGraphicFramePr>
        <p:xfrm>
          <a:off x="818382" y="2209800"/>
          <a:ext cx="6004749" cy="391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9" r:id="rId3" imgW="7468247" imgH="4871126" progId="Excel.Chart.8">
                  <p:embed/>
                </p:oleObj>
              </mc:Choice>
              <mc:Fallback>
                <p:oleObj r:id="rId3" imgW="7468247" imgH="4871126" progId="Excel.Chart.8">
                  <p:embed/>
                  <p:pic>
                    <p:nvPicPr>
                      <p:cNvPr id="0" name="Content Placeholder 4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8382" y="2209800"/>
                        <a:ext cx="6004749" cy="391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4285396" y="2461146"/>
            <a:ext cx="1692321" cy="167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388358" y="4267200"/>
            <a:ext cx="1555845" cy="1066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00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</a:t>
            </a:r>
            <a:r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inh </a:t>
            </a:r>
            <a:r>
              <a:rPr lang="en-US" sz="200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họa thuật toán qua từng vòng </a:t>
            </a:r>
            <a:r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lặp</a:t>
            </a:r>
            <a:br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(link ảnh </a:t>
            </a:r>
            <a:r>
              <a:rPr lang="en-US" sz="1600" smtClean="0">
                <a:solidFill>
                  <a:schemeClr val="tx1"/>
                </a:solidFill>
                <a:latin typeface="Arial" pitchFamily="34" charset="0"/>
                <a:cs typeface="Arial" pitchFamily="34" charset="0"/>
                <a:hlinkClick r:id="rId2" action="ppaction://hlinkfile"/>
              </a:rPr>
              <a:t>goo.gl/xHXuhc</a:t>
            </a:r>
            <a:r>
              <a:rPr lang="en-US" sz="16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)</a:t>
            </a:r>
            <a:endParaRPr lang="en-US" sz="16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816" y="2057400"/>
            <a:ext cx="5221817" cy="39163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5071F-C383-4F7A-85B7-A60D41F2D1EE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7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41704"/>
            <a:ext cx="6508377" cy="1323832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vi-VN" sz="200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ùy vào các center ban đầu mà thuật toán có thể có tốc độ hội tụ rất chậm, ví dụ</a:t>
            </a:r>
            <a:r>
              <a:rPr lang="vi-VN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(link ảnh </a:t>
            </a:r>
            <a:r>
              <a:rPr lang="en-US" sz="1600" smtClean="0">
                <a:solidFill>
                  <a:schemeClr val="tx1"/>
                </a:solidFill>
                <a:latin typeface="Arial" pitchFamily="34" charset="0"/>
                <a:cs typeface="Arial" pitchFamily="34" charset="0"/>
                <a:hlinkClick r:id="rId2" action="ppaction://hlinkfile"/>
              </a:rPr>
              <a:t>goo.gl/aXXH7U</a:t>
            </a:r>
            <a:r>
              <a:rPr lang="en-US" sz="16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vi-VN" sz="200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vi-VN" sz="200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endParaRPr lang="en-US" sz="20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63" y="2059674"/>
            <a:ext cx="5221817" cy="39163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3A7B1-FA27-4959-BE6A-B8B61DD5CAA1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8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61016"/>
            <a:ext cx="6508377" cy="777875"/>
          </a:xfrm>
        </p:spPr>
        <p:txBody>
          <a:bodyPr/>
          <a:lstStyle/>
          <a:p>
            <a:pPr algn="l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2.3 Phân đoạn ảnh màu RGB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331" y="1433016"/>
            <a:ext cx="7697338" cy="4693148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Input:</a:t>
            </a:r>
          </a:p>
          <a:p>
            <a:pPr marL="571500" lvl="1" indent="-342900" algn="just"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Ảnh màu RGB có kích thước mxn</a:t>
            </a:r>
          </a:p>
          <a:p>
            <a:pPr marL="571500" lvl="1" indent="-342900" algn="just"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Số cụm K</a:t>
            </a:r>
          </a:p>
          <a:p>
            <a:pPr marL="342900" indent="-342900" algn="just">
              <a:buFont typeface="Wingdings" pitchFamily="2" charset="2"/>
              <a:buChar char="§"/>
            </a:pP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Processing:</a:t>
            </a:r>
          </a:p>
          <a:p>
            <a:pPr marL="571500" lvl="1" indent="-342900" algn="just"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Chuyển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ảnh từ không gian RGB sang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L*a*b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1" indent="-342900" algn="just">
              <a:buFont typeface="Courier New" panose="02070309020205020404" pitchFamily="49" charset="0"/>
              <a:buChar char="o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Phân loại màu sắc trong không gian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a*b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sử dụng K-means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</a:p>
          <a:p>
            <a:pPr marL="571500" lvl="1" indent="-342900" algn="just"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Ảnh được phân thành K vùng với K màu</a:t>
            </a:r>
          </a:p>
          <a:p>
            <a:pPr marL="571500" lvl="1" indent="-342900" algn="just"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Tỷ lệ % diện tích các màu (vùng ảnh)</a:t>
            </a:r>
          </a:p>
          <a:p>
            <a:pPr algn="just">
              <a:buFont typeface="Courier New" panose="02070309020205020404" pitchFamily="49" charset="0"/>
              <a:buChar char="o"/>
            </a:pP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9E4D0-8DE4-4F37-91AC-15DC3EB4DA36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7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3. Kết quả thực nghiệm</a:t>
            </a:r>
            <a:endParaRPr lang="en-US"/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6131996"/>
              </p:ext>
            </p:extLst>
          </p:nvPr>
        </p:nvGraphicFramePr>
        <p:xfrm>
          <a:off x="2396418" y="2619240"/>
          <a:ext cx="488156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187"/>
                <a:gridCol w="1627187"/>
                <a:gridCol w="162718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Số</a:t>
                      </a:r>
                      <a:r>
                        <a:rPr lang="en-US" baseline="0" smtClean="0"/>
                        <a:t> cụm 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Thời</a:t>
                      </a:r>
                      <a:r>
                        <a:rPr lang="en-US" baseline="0" smtClean="0"/>
                        <a:t> gian chạy(s)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Kết quả(%)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1.93038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35.4606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Arial" pitchFamily="34" charset="0"/>
                          <a:cs typeface="Arial" pitchFamily="34" charset="0"/>
                        </a:rPr>
                        <a:t>1.95886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33.1246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Arial" pitchFamily="34" charset="0"/>
                          <a:cs typeface="Arial" pitchFamily="34" charset="0"/>
                        </a:rPr>
                        <a:t>2.07732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31.1959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Arial" pitchFamily="34" charset="0"/>
                          <a:cs typeface="Arial" pitchFamily="34" charset="0"/>
                        </a:rPr>
                        <a:t>2.19114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31.0797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latin typeface="Arial" pitchFamily="34" charset="0"/>
                          <a:cs typeface="Arial" pitchFamily="34" charset="0"/>
                        </a:rPr>
                        <a:t>2.31805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31.0797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090FF-DC14-4846-BDD2-74FB392961EC}" type="datetime1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0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E05A-58EB-477F-B1F3-10679EF1C51D}" type="datetime1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3319" y="6421129"/>
            <a:ext cx="6007100" cy="365125"/>
          </a:xfrm>
        </p:spPr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25</a:t>
            </a:fld>
            <a:endParaRPr lang="en-US"/>
          </a:p>
        </p:txBody>
      </p:sp>
      <p:sp>
        <p:nvSpPr>
          <p:cNvPr id="8" name="Title 7"/>
          <p:cNvSpPr txBox="1">
            <a:spLocks/>
          </p:cNvSpPr>
          <p:nvPr/>
        </p:nvSpPr>
        <p:spPr>
          <a:xfrm>
            <a:off x="436526" y="176117"/>
            <a:ext cx="6508377" cy="6380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Điều chỉnh số cụm K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244" y="830427"/>
            <a:ext cx="233362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676" y="835189"/>
            <a:ext cx="2333625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 descr="D:\workspace\matlab2014\ImgSeg\input\Ho Chiquita Mar 199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43" y="835519"/>
            <a:ext cx="2334265" cy="227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2" y="3774272"/>
            <a:ext cx="233362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892" y="3774272"/>
            <a:ext cx="233362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438" y="3779034"/>
            <a:ext cx="2324100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29327" y="3186610"/>
            <a:ext cx="1098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mtClean="0">
                <a:latin typeface="Arial" pitchFamily="34" charset="0"/>
                <a:cs typeface="Arial" pitchFamily="34" charset="0"/>
              </a:rPr>
              <a:t>Ảnh gốc</a:t>
            </a:r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72336" y="6027653"/>
            <a:ext cx="142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mtClean="0">
                <a:latin typeface="Arial" pitchFamily="34" charset="0"/>
                <a:cs typeface="Arial" pitchFamily="34" charset="0"/>
              </a:rPr>
              <a:t>K=6</a:t>
            </a:r>
          </a:p>
          <a:p>
            <a:pPr algn="ctr"/>
            <a:r>
              <a:rPr lang="en-US" sz="1600" smtClean="0">
                <a:latin typeface="Arial" pitchFamily="34" charset="0"/>
                <a:cs typeface="Arial" pitchFamily="34" charset="0"/>
              </a:rPr>
              <a:t>t=2.31805s</a:t>
            </a:r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9904" y="6027653"/>
            <a:ext cx="142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mtClean="0">
                <a:latin typeface="Arial" pitchFamily="34" charset="0"/>
                <a:cs typeface="Arial" pitchFamily="34" charset="0"/>
              </a:rPr>
              <a:t>K=5</a:t>
            </a:r>
          </a:p>
          <a:p>
            <a:pPr algn="ctr"/>
            <a:r>
              <a:rPr lang="en-US" sz="1600" smtClean="0">
                <a:latin typeface="Arial" pitchFamily="34" charset="0"/>
                <a:cs typeface="Arial" pitchFamily="34" charset="0"/>
              </a:rPr>
              <a:t>t=2.19114s</a:t>
            </a:r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74523" y="6027653"/>
            <a:ext cx="142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mtClean="0">
                <a:latin typeface="Arial" pitchFamily="34" charset="0"/>
                <a:cs typeface="Arial" pitchFamily="34" charset="0"/>
              </a:rPr>
              <a:t>K=4</a:t>
            </a:r>
          </a:p>
          <a:p>
            <a:pPr algn="ctr"/>
            <a:r>
              <a:rPr lang="en-US" sz="1600" smtClean="0">
                <a:latin typeface="Arial" pitchFamily="34" charset="0"/>
                <a:cs typeface="Arial" pitchFamily="34" charset="0"/>
              </a:rPr>
              <a:t>t=2.07732s</a:t>
            </a:r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33552" y="3132018"/>
            <a:ext cx="142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mtClean="0">
                <a:latin typeface="Arial" pitchFamily="34" charset="0"/>
                <a:cs typeface="Arial" pitchFamily="34" charset="0"/>
              </a:rPr>
              <a:t>K=2</a:t>
            </a:r>
          </a:p>
          <a:p>
            <a:pPr algn="ctr"/>
            <a:r>
              <a:rPr lang="en-US" sz="1600" smtClean="0">
                <a:latin typeface="Arial" pitchFamily="34" charset="0"/>
                <a:cs typeface="Arial" pitchFamily="34" charset="0"/>
              </a:rPr>
              <a:t>t=1.93038s</a:t>
            </a:r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72336" y="3118369"/>
            <a:ext cx="142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mtClean="0">
                <a:latin typeface="Arial" pitchFamily="34" charset="0"/>
                <a:cs typeface="Arial" pitchFamily="34" charset="0"/>
              </a:rPr>
              <a:t>K=3</a:t>
            </a:r>
          </a:p>
          <a:p>
            <a:pPr algn="ctr"/>
            <a:r>
              <a:rPr lang="en-US" sz="1600" smtClean="0">
                <a:latin typeface="Arial" pitchFamily="34" charset="0"/>
                <a:cs typeface="Arial" pitchFamily="34" charset="0"/>
              </a:rPr>
              <a:t>t=1.95886s</a:t>
            </a:r>
            <a:endParaRPr lang="en-US" sz="16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1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8998-CE5D-40AF-B751-DF32D1E00DCB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26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25866" y="228115"/>
            <a:ext cx="6508750" cy="569638"/>
          </a:xfrm>
        </p:spPr>
        <p:txBody>
          <a:bodyPr/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Hình ảnh Hà nội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2" name="Picture 4" descr="D:\workspace\matlab2014\ImgSeg\input\Hanoi_198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39" y="926047"/>
            <a:ext cx="4337795" cy="198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D:\workspace\matlab2014\ImgSeg\input\Hanoi_20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46" y="3824571"/>
            <a:ext cx="4317816" cy="194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D:\workspace\matlab2014\ImgSeg\hn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385" y="3824572"/>
            <a:ext cx="4296751" cy="194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64251" y="2994418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Arial" pitchFamily="34" charset="0"/>
                <a:cs typeface="Arial" pitchFamily="34" charset="0"/>
              </a:rPr>
              <a:t>Hà Nội - 1984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66369" y="5869393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Arial" pitchFamily="34" charset="0"/>
                <a:cs typeface="Arial" pitchFamily="34" charset="0"/>
              </a:rPr>
              <a:t>Hà Nội - 2016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26655" y="5844871"/>
            <a:ext cx="196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Arial" pitchFamily="34" charset="0"/>
                <a:cs typeface="Arial" pitchFamily="34" charset="0"/>
              </a:rPr>
              <a:t>Đô thị=51.4025%</a:t>
            </a:r>
          </a:p>
          <a:p>
            <a:pPr algn="ctr"/>
            <a:r>
              <a:rPr lang="en-US" smtClean="0">
                <a:latin typeface="Arial" pitchFamily="34" charset="0"/>
                <a:cs typeface="Arial" pitchFamily="34" charset="0"/>
              </a:rPr>
              <a:t>K=3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738" y="926047"/>
            <a:ext cx="4326342" cy="1980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884364" y="2994418"/>
            <a:ext cx="196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Arial" pitchFamily="34" charset="0"/>
                <a:cs typeface="Arial" pitchFamily="34" charset="0"/>
              </a:rPr>
              <a:t>Đô thị=17.9805%</a:t>
            </a:r>
          </a:p>
          <a:p>
            <a:pPr algn="ctr"/>
            <a:r>
              <a:rPr lang="en-US" smtClean="0">
                <a:latin typeface="Arial" pitchFamily="34" charset="0"/>
                <a:cs typeface="Arial" pitchFamily="34" charset="0"/>
              </a:rPr>
              <a:t>K=6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24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72204-3313-495F-B9F5-0EE52FEA7B97}" type="datetime1">
              <a:rPr lang="en-US" smtClean="0"/>
              <a:t>6/7/2018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27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149" y="3851997"/>
            <a:ext cx="3395492" cy="2280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457" y="826097"/>
            <a:ext cx="3385969" cy="2261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25866" y="228115"/>
            <a:ext cx="6508750" cy="5696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Hình ảnh lũ lụt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70" name="Picture 6" descr="D:\workspace\matlab2014\ImgSeg\input\Bao_Harvey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96" y="826097"/>
            <a:ext cx="3411559" cy="227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D:\workspace\matlab2014\ImgSeg\input\Bao_Harvey_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96" y="3851997"/>
            <a:ext cx="3416489" cy="227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121077" y="3110844"/>
            <a:ext cx="1057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Arial" pitchFamily="34" charset="0"/>
                <a:cs typeface="Arial" pitchFamily="34" charset="0"/>
              </a:rPr>
              <a:t>Trước lũ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6600" y="614438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Arial" pitchFamily="34" charset="0"/>
                <a:cs typeface="Arial" pitchFamily="34" charset="0"/>
              </a:rPr>
              <a:t>Khi lũ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54513" y="3110844"/>
            <a:ext cx="2073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Nước = 6.76083%</a:t>
            </a:r>
          </a:p>
          <a:p>
            <a:pPr algn="ctr"/>
            <a:r>
              <a:rPr lang="en-US" smtClean="0">
                <a:latin typeface="Arial" pitchFamily="34" charset="0"/>
                <a:cs typeface="Arial" pitchFamily="34" charset="0"/>
              </a:rPr>
              <a:t>K=5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66059" y="6131436"/>
            <a:ext cx="2073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Nước = 56.5563%</a:t>
            </a:r>
          </a:p>
          <a:p>
            <a:pPr algn="ctr"/>
            <a:r>
              <a:rPr lang="en-US" smtClean="0">
                <a:latin typeface="Arial" pitchFamily="34" charset="0"/>
                <a:cs typeface="Arial" pitchFamily="34" charset="0"/>
              </a:rPr>
              <a:t>K=2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21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E936A-BA99-4F85-B384-D45F76A6D51C}" type="datetime1">
              <a:rPr lang="en-US" smtClean="0"/>
              <a:t>6/7/2018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28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5866" y="159875"/>
            <a:ext cx="6508750" cy="5696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Rừng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651" y="780703"/>
            <a:ext cx="2361530" cy="2303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651" y="3726423"/>
            <a:ext cx="2361064" cy="2303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 descr="D:\workspace\matlab2014\ImgSeg\input\Rung Rondonia 19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57" y="780702"/>
            <a:ext cx="2361049" cy="230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D:\workspace\matlab2014\ImgSeg\input\Rung Rondonia 20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59" y="3725854"/>
            <a:ext cx="2361048" cy="230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87567" y="307952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Arial" pitchFamily="34" charset="0"/>
                <a:cs typeface="Arial" pitchFamily="34" charset="0"/>
              </a:rPr>
              <a:t>1975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87569" y="602796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Arial" pitchFamily="34" charset="0"/>
                <a:cs typeface="Arial" pitchFamily="34" charset="0"/>
              </a:rPr>
              <a:t>2009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19199" y="3079523"/>
            <a:ext cx="1768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Arial" pitchFamily="34" charset="0"/>
                <a:cs typeface="Arial" pitchFamily="34" charset="0"/>
              </a:rPr>
              <a:t>Cây=87.8043%</a:t>
            </a:r>
          </a:p>
          <a:p>
            <a:pPr algn="ctr"/>
            <a:r>
              <a:rPr lang="en-US" smtClean="0">
                <a:latin typeface="Arial" pitchFamily="34" charset="0"/>
                <a:cs typeface="Arial" pitchFamily="34" charset="0"/>
              </a:rPr>
              <a:t>K=2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19199" y="6027962"/>
            <a:ext cx="1768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Arial" pitchFamily="34" charset="0"/>
                <a:cs typeface="Arial" pitchFamily="34" charset="0"/>
              </a:rPr>
              <a:t>Cây=47.3041%</a:t>
            </a:r>
          </a:p>
          <a:p>
            <a:pPr algn="ctr"/>
            <a:r>
              <a:rPr lang="en-US" smtClean="0">
                <a:latin typeface="Arial" pitchFamily="34" charset="0"/>
                <a:cs typeface="Arial" pitchFamily="34" charset="0"/>
              </a:rPr>
              <a:t>K=2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7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8D98C-5536-416C-9069-1F5DCFA7A124}" type="datetime1">
              <a:rPr lang="en-US" smtClean="0"/>
              <a:t>6/7/2018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29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5866" y="146227"/>
            <a:ext cx="6508750" cy="5696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Đảo (west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reef)</a:t>
            </a: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086" y="743161"/>
            <a:ext cx="2348418" cy="2338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086" y="3805055"/>
            <a:ext cx="2348379" cy="2338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0" name="Picture 8" descr="D:\workspace\matlab2014\ImgSeg\input\Truong_Sa_3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137" y="743161"/>
            <a:ext cx="2346207" cy="23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 descr="D:\workspace\matlab2014\ImgSeg\input\Truong_Sa_3_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136" y="3805057"/>
            <a:ext cx="2346207" cy="23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580726" y="3079523"/>
            <a:ext cx="1845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Arial" pitchFamily="34" charset="0"/>
                <a:cs typeface="Arial" pitchFamily="34" charset="0"/>
              </a:rPr>
              <a:t>Đất=0.808158%</a:t>
            </a:r>
          </a:p>
          <a:p>
            <a:pPr algn="ctr"/>
            <a:r>
              <a:rPr lang="en-US" smtClean="0">
                <a:latin typeface="Arial" pitchFamily="34" charset="0"/>
                <a:cs typeface="Arial" pitchFamily="34" charset="0"/>
              </a:rPr>
              <a:t>K=4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50727" y="6143608"/>
            <a:ext cx="1717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Arial" pitchFamily="34" charset="0"/>
                <a:cs typeface="Arial" pitchFamily="34" charset="0"/>
              </a:rPr>
              <a:t>Đất=17.6693%</a:t>
            </a:r>
          </a:p>
          <a:p>
            <a:pPr algn="ctr"/>
            <a:r>
              <a:rPr lang="en-US" smtClean="0">
                <a:latin typeface="Arial" pitchFamily="34" charset="0"/>
                <a:cs typeface="Arial" pitchFamily="34" charset="0"/>
              </a:rPr>
              <a:t>K=2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87566" y="614360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Arial" pitchFamily="34" charset="0"/>
                <a:cs typeface="Arial" pitchFamily="34" charset="0"/>
              </a:rPr>
              <a:t>2016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07426" y="30817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Arial" pitchFamily="34" charset="0"/>
                <a:cs typeface="Arial" pitchFamily="34" charset="0"/>
              </a:rPr>
              <a:t>2013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05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b="1" err="1" smtClean="0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 smtClean="0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 smtClean="0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 smtClean="0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7362967" cy="3916363"/>
          </a:xfrm>
        </p:spPr>
        <p:txBody>
          <a:bodyPr>
            <a:noAutofit/>
          </a:bodyPr>
          <a:lstStyle/>
          <a:p>
            <a:pPr algn="just"/>
            <a:r>
              <a:rPr lang="vi-VN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Quản lý tài nguyên rừng, đô thị hóa… bằng xử lý ảnh vệ tinh.</a:t>
            </a:r>
            <a:r>
              <a:rPr lang="vi-VN">
                <a:latin typeface="Arial" pitchFamily="34" charset="0"/>
                <a:cs typeface="Arial" pitchFamily="34" charset="0"/>
              </a:rPr>
              <a:t> </a:t>
            </a:r>
            <a:endParaRPr lang="en-US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err="1" smtClean="0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Thay</a:t>
            </a:r>
            <a:r>
              <a:rPr lang="en-US" smtClean="0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thế</a:t>
            </a:r>
            <a:r>
              <a:rPr lang="en-US" smtClean="0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 p</a:t>
            </a:r>
            <a:r>
              <a:rPr lang="vi-VN" smtClean="0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hương </a:t>
            </a:r>
            <a:r>
              <a:rPr lang="vi-VN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pháp truyền thống từ xưa hay dùng </a:t>
            </a:r>
            <a:r>
              <a:rPr lang="vi-VN" smtClean="0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mtClean="0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vi-VN" smtClean="0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bản </a:t>
            </a:r>
            <a:r>
              <a:rPr lang="vi-VN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vẽ, dựa vào bản đồ và các chuyến đi thực nghiệm</a:t>
            </a:r>
            <a:r>
              <a:rPr lang="vi-VN" smtClean="0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vi-VN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Thực tế không phải nơi </a:t>
            </a:r>
            <a:r>
              <a:rPr lang="en-US" smtClean="0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nào </a:t>
            </a:r>
            <a:r>
              <a:rPr lang="vi-VN" smtClean="0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trên </a:t>
            </a:r>
            <a:r>
              <a:rPr lang="vi-VN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trái đất con người cũng có </a:t>
            </a:r>
            <a:r>
              <a:rPr lang="vi-VN" smtClean="0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thể</a:t>
            </a:r>
            <a:r>
              <a:rPr lang="en-US" smtClean="0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vi-VN" smtClean="0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đặt </a:t>
            </a:r>
            <a:r>
              <a:rPr lang="vi-VN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chân đến để kiểm tra đo đạc</a:t>
            </a:r>
            <a:r>
              <a:rPr lang="vi-VN" smtClean="0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vi-VN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Xử lý ảnh vệ tinh, phân đoạn ảnh thành các vùng đồng </a:t>
            </a:r>
            <a:r>
              <a:rPr lang="vi-VN" smtClean="0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nhất,</a:t>
            </a:r>
            <a:r>
              <a:rPr lang="en-US" smtClean="0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vi-VN" smtClean="0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tính </a:t>
            </a:r>
            <a:r>
              <a:rPr lang="vi-VN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% diện tích các vùng, để tính toán tốc độ đô thị hóa</a:t>
            </a:r>
            <a:r>
              <a:rPr lang="vi-VN" smtClean="0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vi-VN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tốc </a:t>
            </a:r>
            <a:r>
              <a:rPr lang="vi-VN" smtClean="0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độ</a:t>
            </a:r>
            <a:r>
              <a:rPr lang="en-US" smtClean="0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vi-VN" smtClean="0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sói </a:t>
            </a:r>
            <a:r>
              <a:rPr lang="vi-VN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mòn rừng, che phủ rừng… thay đổi qua thời gian</a:t>
            </a:r>
            <a:r>
              <a:rPr lang="vi-VN" smtClean="0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mtClean="0">
              <a:solidFill>
                <a:srgbClr val="333333"/>
              </a:solidFill>
              <a:latin typeface="Arial" pitchFamily="34" charset="0"/>
              <a:cs typeface="Arial" pitchFamily="34" charset="0"/>
            </a:endParaRPr>
          </a:p>
          <a:p>
            <a:r>
              <a:rPr lang="vi-VN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mtClean="0">
                <a:latin typeface="Arial" pitchFamily="34" charset="0"/>
                <a:cs typeface="Arial" pitchFamily="34" charset="0"/>
              </a:rPr>
              <a:t>Xử lý ảnh trong y tế xác định vị trí kích thước khối U</a:t>
            </a:r>
            <a:r>
              <a:rPr lang="en-US">
                <a:latin typeface="Arial" pitchFamily="34" charset="0"/>
                <a:cs typeface="Arial" pitchFamily="34" charset="0"/>
              </a:rPr>
              <a:t>.</a:t>
            </a:r>
            <a:r>
              <a:rPr lang="vi-VN">
                <a:latin typeface="Arial" pitchFamily="34" charset="0"/>
                <a:cs typeface="Arial" pitchFamily="34" charset="0"/>
              </a:rPr>
              <a:t/>
            </a:r>
            <a:br>
              <a:rPr lang="vi-VN">
                <a:latin typeface="Arial" pitchFamily="34" charset="0"/>
                <a:cs typeface="Arial" pitchFamily="34" charset="0"/>
              </a:rPr>
            </a:br>
            <a:r>
              <a:rPr lang="vi-VN">
                <a:latin typeface="Arial" pitchFamily="34" charset="0"/>
                <a:cs typeface="Arial" pitchFamily="34" charset="0"/>
              </a:rPr>
              <a:t/>
            </a:r>
            <a:br>
              <a:rPr lang="vi-VN">
                <a:latin typeface="Arial" pitchFamily="34" charset="0"/>
                <a:cs typeface="Arial" pitchFamily="34" charset="0"/>
              </a:rPr>
            </a:b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4162E-6A8B-491B-8FEA-2E909F4B70B4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5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8D98C-5536-416C-9069-1F5DCFA7A124}" type="datetime1">
              <a:rPr lang="en-US" smtClean="0"/>
              <a:t>6/7/2018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30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5866" y="146227"/>
            <a:ext cx="6508750" cy="5696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Xác định kích thước khối U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05147" y="3079523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Arial" pitchFamily="34" charset="0"/>
                <a:cs typeface="Arial" pitchFamily="34" charset="0"/>
              </a:rPr>
              <a:t>U</a:t>
            </a:r>
            <a:r>
              <a:rPr lang="en-US" smtClean="0">
                <a:latin typeface="Arial" pitchFamily="34" charset="0"/>
                <a:cs typeface="Arial" pitchFamily="34" charset="0"/>
              </a:rPr>
              <a:t>=8.8889%</a:t>
            </a:r>
          </a:p>
          <a:p>
            <a:pPr algn="ctr"/>
            <a:r>
              <a:rPr lang="en-US" smtClean="0">
                <a:latin typeface="Arial" pitchFamily="34" charset="0"/>
                <a:cs typeface="Arial" pitchFamily="34" charset="0"/>
              </a:rPr>
              <a:t>K=6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46910" y="6048072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Arial" pitchFamily="34" charset="0"/>
                <a:cs typeface="Arial" pitchFamily="34" charset="0"/>
              </a:rPr>
              <a:t>U</a:t>
            </a:r>
            <a:r>
              <a:rPr lang="en-US" smtClean="0">
                <a:latin typeface="Arial" pitchFamily="34" charset="0"/>
                <a:cs typeface="Arial" pitchFamily="34" charset="0"/>
              </a:rPr>
              <a:t>=6.49719%</a:t>
            </a:r>
          </a:p>
          <a:p>
            <a:pPr algn="ctr"/>
            <a:r>
              <a:rPr lang="en-US" smtClean="0">
                <a:latin typeface="Arial" pitchFamily="34" charset="0"/>
                <a:cs typeface="Arial" pitchFamily="34" charset="0"/>
              </a:rPr>
              <a:t>K=6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18738" y="6048072"/>
            <a:ext cx="1035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Arial" pitchFamily="34" charset="0"/>
                <a:cs typeface="Arial" pitchFamily="34" charset="0"/>
              </a:rPr>
              <a:t>Tumor 2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38599" y="3081713"/>
            <a:ext cx="1035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Arial" pitchFamily="34" charset="0"/>
                <a:cs typeface="Arial" pitchFamily="34" charset="0"/>
              </a:rPr>
              <a:t>Tumor 1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366" y="812656"/>
            <a:ext cx="1866900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965" y="824288"/>
            <a:ext cx="1866900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578" y="3790648"/>
            <a:ext cx="227647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347" y="3800173"/>
            <a:ext cx="2247900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759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D8D0D-85C2-437A-A8E3-B19E9E716323}" type="datetime1">
              <a:rPr lang="en-US" smtClean="0"/>
              <a:t>6/7/2018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25866" y="261787"/>
            <a:ext cx="6508750" cy="5696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Kết quả chương trình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931455" y="1053905"/>
            <a:ext cx="7216258" cy="484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3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44253"/>
            <a:ext cx="7391401" cy="747215"/>
          </a:xfrm>
        </p:spPr>
        <p:txBody>
          <a:bodyPr/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Đánh giá thuật toán K-means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815152"/>
            <a:ext cx="3566160" cy="4311011"/>
          </a:xfrm>
        </p:spPr>
        <p:txBody>
          <a:bodyPr>
            <a:normAutofit/>
          </a:bodyPr>
          <a:lstStyle/>
          <a:p>
            <a:pPr algn="just"/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Ưu điểm </a:t>
            </a:r>
            <a:r>
              <a:rPr lang="vi-VN" b="1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Độ phức tạp O(tkn): t số lần lặp, k số cụm, n kích thước dữ liệu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Bảo đảm 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hội tụ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sau 1 số bước lặp hữu hạn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ó thể mở rộng áp dụng với tập dữ liệu lớn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Các cụm không phân cấp, không bị chồng chéo dữ liệu, mỗi cụm luôn có ít nhất 1 điểm dữ liệu</a:t>
            </a:r>
          </a:p>
          <a:p>
            <a:pPr algn="just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282440" y="1815152"/>
            <a:ext cx="3566160" cy="4311011"/>
          </a:xfrm>
        </p:spPr>
        <p:txBody>
          <a:bodyPr>
            <a:normAutofit/>
          </a:bodyPr>
          <a:lstStyle/>
          <a:p>
            <a:pPr algn="just"/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Nhược điểm :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Không khắc phục được nhiễu, số cụm phải được biết trước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Phải qua nhiều lần thử thì số lượng cụm mới tối ưu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Không có khả năng tìm ra các cụm 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không lồi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, có hình dạng phức tạp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Chỉ thích hợp áp dụng dữ liệu có thuộc tính số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FCF2-F251-441B-996E-4A5E5140E520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5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Kết luận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G</a:t>
            </a:r>
            <a:r>
              <a:rPr lang="vi-VN" smtClean="0">
                <a:latin typeface="Arial" pitchFamily="34" charset="0"/>
                <a:cs typeface="Arial" pitchFamily="34" charset="0"/>
              </a:rPr>
              <a:t>iảm </a:t>
            </a:r>
            <a:r>
              <a:rPr lang="vi-VN">
                <a:latin typeface="Arial" pitchFamily="34" charset="0"/>
                <a:cs typeface="Arial" pitchFamily="34" charset="0"/>
              </a:rPr>
              <a:t>được chi </a:t>
            </a:r>
            <a:r>
              <a:rPr lang="vi-VN" smtClean="0">
                <a:latin typeface="Arial" pitchFamily="34" charset="0"/>
                <a:cs typeface="Arial" pitchFamily="34" charset="0"/>
              </a:rPr>
              <a:t>phí</a:t>
            </a:r>
            <a:r>
              <a:rPr lang="en-US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smtClean="0">
                <a:latin typeface="Arial" pitchFamily="34" charset="0"/>
                <a:cs typeface="Arial" pitchFamily="34" charset="0"/>
              </a:rPr>
              <a:t>tính toán</a:t>
            </a:r>
            <a:r>
              <a:rPr lang="en-US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mtClean="0">
                <a:latin typeface="Arial" pitchFamily="34" charset="0"/>
                <a:cs typeface="Arial" pitchFamily="34" charset="0"/>
              </a:rPr>
              <a:t>P</a:t>
            </a:r>
            <a:r>
              <a:rPr lang="vi-VN" smtClean="0">
                <a:latin typeface="Arial" pitchFamily="34" charset="0"/>
                <a:cs typeface="Arial" pitchFamily="34" charset="0"/>
              </a:rPr>
              <a:t>hân </a:t>
            </a:r>
            <a:r>
              <a:rPr lang="vi-VN">
                <a:latin typeface="Arial" pitchFamily="34" charset="0"/>
                <a:cs typeface="Arial" pitchFamily="34" charset="0"/>
              </a:rPr>
              <a:t>biệt rõ ràng </a:t>
            </a:r>
            <a:r>
              <a:rPr lang="vi-VN" smtClean="0">
                <a:latin typeface="Arial" pitchFamily="34" charset="0"/>
                <a:cs typeface="Arial" pitchFamily="34" charset="0"/>
              </a:rPr>
              <a:t>các </a:t>
            </a:r>
            <a:r>
              <a:rPr lang="vi-VN">
                <a:latin typeface="Arial" pitchFamily="34" charset="0"/>
                <a:cs typeface="Arial" pitchFamily="34" charset="0"/>
              </a:rPr>
              <a:t>vùng đại diện trong ảnh</a:t>
            </a:r>
            <a:r>
              <a:rPr lang="vi-VN" smtClean="0">
                <a:latin typeface="Arial" pitchFamily="34" charset="0"/>
                <a:cs typeface="Arial" pitchFamily="34" charset="0"/>
              </a:rPr>
              <a:t>.</a:t>
            </a:r>
            <a:endParaRPr lang="en-US" smtClean="0">
              <a:latin typeface="Arial" pitchFamily="34" charset="0"/>
              <a:cs typeface="Arial" pitchFamily="34" charset="0"/>
            </a:endParaRPr>
          </a:p>
          <a:p>
            <a:r>
              <a:rPr lang="en-US" smtClean="0">
                <a:latin typeface="Arial" pitchFamily="34" charset="0"/>
                <a:cs typeface="Arial" pitchFamily="34" charset="0"/>
              </a:rPr>
              <a:t>Có thể d</a:t>
            </a:r>
            <a:r>
              <a:rPr lang="vi-VN" smtClean="0">
                <a:latin typeface="Arial" pitchFamily="34" charset="0"/>
                <a:cs typeface="Arial" pitchFamily="34" charset="0"/>
              </a:rPr>
              <a:t>ùng </a:t>
            </a:r>
            <a:r>
              <a:rPr lang="vi-VN">
                <a:latin typeface="Arial" pitchFamily="34" charset="0"/>
                <a:cs typeface="Arial" pitchFamily="34" charset="0"/>
              </a:rPr>
              <a:t>để lập bản đồ về sự thay đổi độ che phủ của đất qua các thời </a:t>
            </a:r>
            <a:r>
              <a:rPr lang="vi-VN" smtClean="0">
                <a:latin typeface="Arial" pitchFamily="34" charset="0"/>
                <a:cs typeface="Arial" pitchFamily="34" charset="0"/>
              </a:rPr>
              <a:t>kỳ</a:t>
            </a:r>
            <a:r>
              <a:rPr lang="en-US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mtClean="0">
                <a:latin typeface="Arial" pitchFamily="34" charset="0"/>
                <a:cs typeface="Arial" pitchFamily="34" charset="0"/>
              </a:rPr>
              <a:t>X</a:t>
            </a:r>
            <a:r>
              <a:rPr lang="vi-VN" smtClean="0">
                <a:latin typeface="Arial" pitchFamily="34" charset="0"/>
                <a:cs typeface="Arial" pitchFamily="34" charset="0"/>
              </a:rPr>
              <a:t>ác </a:t>
            </a:r>
            <a:r>
              <a:rPr lang="vi-VN">
                <a:latin typeface="Arial" pitchFamily="34" charset="0"/>
                <a:cs typeface="Arial" pitchFamily="34" charset="0"/>
              </a:rPr>
              <a:t>định </a:t>
            </a:r>
            <a:r>
              <a:rPr lang="en-US" smtClean="0">
                <a:latin typeface="Arial" pitchFamily="34" charset="0"/>
                <a:cs typeface="Arial" pitchFamily="34" charset="0"/>
              </a:rPr>
              <a:t>kích thước</a:t>
            </a:r>
            <a:r>
              <a:rPr lang="vi-VN" smtClean="0">
                <a:latin typeface="Arial" pitchFamily="34" charset="0"/>
                <a:cs typeface="Arial" pitchFamily="34" charset="0"/>
              </a:rPr>
              <a:t> </a:t>
            </a:r>
            <a:r>
              <a:rPr lang="vi-VN">
                <a:latin typeface="Arial" pitchFamily="34" charset="0"/>
                <a:cs typeface="Arial" pitchFamily="34" charset="0"/>
              </a:rPr>
              <a:t>khối </a:t>
            </a:r>
            <a:r>
              <a:rPr lang="vi-VN" smtClean="0">
                <a:latin typeface="Arial" pitchFamily="34" charset="0"/>
                <a:cs typeface="Arial" pitchFamily="34" charset="0"/>
              </a:rPr>
              <a:t>u</a:t>
            </a:r>
            <a:r>
              <a:rPr lang="en-US" smtClean="0">
                <a:latin typeface="Arial" pitchFamily="34" charset="0"/>
                <a:cs typeface="Arial" pitchFamily="34" charset="0"/>
              </a:rPr>
              <a:t> trong y tế.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53D08-F608-44B4-83CF-86E91E753228}" type="datetime1">
              <a:rPr lang="en-US" smtClean="0"/>
              <a:t>6/7/2018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7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Reference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P, G., &amp; V.Rajini, D. (2013</a:t>
            </a:r>
            <a:r>
              <a:rPr lang="en-US" smtClean="0"/>
              <a:t>). </a:t>
            </a:r>
            <a:r>
              <a:rPr lang="en-US"/>
              <a:t>Application of Modified K-Means Clustering </a:t>
            </a:r>
            <a:r>
              <a:rPr lang="en-US" smtClean="0"/>
              <a:t>Algorithm for </a:t>
            </a:r>
            <a:r>
              <a:rPr lang="en-US"/>
              <a:t>Satellite Image. </a:t>
            </a:r>
            <a:r>
              <a:rPr lang="en-US" i="1"/>
              <a:t>International Journal of Advanced Research in Computer</a:t>
            </a:r>
            <a:br>
              <a:rPr lang="en-US" i="1"/>
            </a:br>
            <a:r>
              <a:rPr lang="en-US" i="1"/>
              <a:t>Science</a:t>
            </a:r>
            <a:r>
              <a:rPr lang="en-US"/>
              <a:t>, 41. </a:t>
            </a:r>
            <a:endParaRPr lang="en-US" smtClean="0"/>
          </a:p>
          <a:p>
            <a:r>
              <a:rPr lang="en-US" smtClean="0">
                <a:hlinkClick r:id="rId2"/>
              </a:rPr>
              <a:t>https://machinelearningcoban.com/</a:t>
            </a:r>
            <a:endParaRPr lang="en-US" smtClean="0"/>
          </a:p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699A5-BB00-4D1F-9E3C-92358F1F7659}" type="datetime1">
              <a:rPr lang="en-US" smtClean="0"/>
              <a:t>6/7/2018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34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smtClean="0">
                <a:solidFill>
                  <a:schemeClr val="accent2">
                    <a:lumMod val="90000"/>
                    <a:lumOff val="10000"/>
                  </a:schemeClr>
                </a:solidFill>
              </a:rPr>
              <a:t>Tập dữ liệu ảnh</a:t>
            </a:r>
          </a:p>
          <a:p>
            <a:r>
              <a:rPr lang="en-US" smtClean="0">
                <a:solidFill>
                  <a:schemeClr val="accent2">
                    <a:lumMod val="90000"/>
                    <a:lumOff val="10000"/>
                  </a:schemeClr>
                </a:solidFill>
                <a:hlinkClick r:id="rId3"/>
              </a:rPr>
              <a:t>https://earthengine.google.com/timelapse/</a:t>
            </a:r>
            <a:endParaRPr lang="en-US" smtClean="0">
              <a:solidFill>
                <a:schemeClr val="accent2">
                  <a:lumMod val="90000"/>
                  <a:lumOff val="10000"/>
                </a:schemeClr>
              </a:solidFill>
            </a:endParaRPr>
          </a:p>
          <a:p>
            <a:r>
              <a:rPr lang="en-US">
                <a:solidFill>
                  <a:schemeClr val="accent2">
                    <a:lumMod val="90000"/>
                    <a:lumOff val="10000"/>
                  </a:schemeClr>
                </a:solidFill>
              </a:rPr>
              <a:t>Cấu hình phần cứng Matlab </a:t>
            </a:r>
            <a:r>
              <a:rPr lang="en-US" smtClean="0">
                <a:solidFill>
                  <a:schemeClr val="accent2">
                    <a:lumMod val="90000"/>
                    <a:lumOff val="10000"/>
                  </a:schemeClr>
                </a:solidFill>
              </a:rPr>
              <a:t>v8.3.0.532 (R2014a), CPU intel core i5-3320M, 2.6Ghz, 8Gb Ram.</a:t>
            </a:r>
          </a:p>
          <a:p>
            <a:pPr marL="0" indent="0">
              <a:buNone/>
            </a:pPr>
            <a:endParaRPr lang="en-US" smtClean="0">
              <a:solidFill>
                <a:schemeClr val="accent2">
                  <a:lumMod val="90000"/>
                  <a:lumOff val="10000"/>
                </a:schemeClr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91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223DC-E211-425D-8BD5-53C1FE6E8CED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35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33" y="1209675"/>
            <a:ext cx="6353175" cy="444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71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2. Kế hoạch và tiến độ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>
                <a:solidFill>
                  <a:srgbClr val="333333"/>
                </a:solidFill>
                <a:latin typeface="Arial"/>
              </a:rPr>
              <a:t>Tìm hiểu đề tài, </a:t>
            </a:r>
            <a:r>
              <a:rPr lang="en-US" smtClean="0">
                <a:solidFill>
                  <a:srgbClr val="333333"/>
                </a:solidFill>
                <a:latin typeface="Arial"/>
              </a:rPr>
              <a:t>dịch báo, tài liệu khoa học</a:t>
            </a:r>
            <a:r>
              <a:rPr lang="vi-VN" smtClean="0">
                <a:solidFill>
                  <a:srgbClr val="333333"/>
                </a:solidFill>
                <a:latin typeface="Arial"/>
              </a:rPr>
              <a:t>.</a:t>
            </a:r>
            <a:endParaRPr lang="en-US" smtClean="0">
              <a:solidFill>
                <a:srgbClr val="333333"/>
              </a:solidFill>
              <a:latin typeface="Arial"/>
            </a:endParaRPr>
          </a:p>
          <a:p>
            <a:r>
              <a:rPr lang="en-US" smtClean="0">
                <a:solidFill>
                  <a:srgbClr val="333333"/>
                </a:solidFill>
                <a:latin typeface="Arial"/>
              </a:rPr>
              <a:t>Tìm hiểu cài đặt thuật toán K-means.</a:t>
            </a:r>
          </a:p>
          <a:p>
            <a:r>
              <a:rPr lang="en-US">
                <a:solidFill>
                  <a:srgbClr val="333333"/>
                </a:solidFill>
                <a:latin typeface="Arial"/>
              </a:rPr>
              <a:t>Thu thập tập dữ liệu ảnh vệ </a:t>
            </a:r>
            <a:r>
              <a:rPr lang="en-US" smtClean="0">
                <a:solidFill>
                  <a:srgbClr val="333333"/>
                </a:solidFill>
                <a:latin typeface="Arial"/>
              </a:rPr>
              <a:t>tinh</a:t>
            </a:r>
            <a:r>
              <a:rPr lang="en-US">
                <a:solidFill>
                  <a:srgbClr val="333333"/>
                </a:solidFill>
                <a:latin typeface="Arial"/>
              </a:rPr>
              <a:t> </a:t>
            </a:r>
            <a:r>
              <a:rPr lang="en-US" smtClean="0">
                <a:solidFill>
                  <a:srgbClr val="333333"/>
                </a:solidFill>
                <a:latin typeface="Arial"/>
              </a:rPr>
              <a:t>từ </a:t>
            </a:r>
            <a:r>
              <a:rPr lang="en-US" smtClean="0">
                <a:solidFill>
                  <a:srgbClr val="333333"/>
                </a:solidFill>
                <a:latin typeface="Arial"/>
                <a:hlinkClick r:id="rId2"/>
              </a:rPr>
              <a:t>https://earthengine.google.com/timelapse/</a:t>
            </a:r>
            <a:r>
              <a:rPr lang="en-US" smtClean="0">
                <a:solidFill>
                  <a:srgbClr val="333333"/>
                </a:solidFill>
                <a:latin typeface="Arial"/>
              </a:rPr>
              <a:t> .</a:t>
            </a:r>
          </a:p>
          <a:p>
            <a:r>
              <a:rPr lang="en-US" smtClean="0">
                <a:solidFill>
                  <a:srgbClr val="333333"/>
                </a:solidFill>
                <a:latin typeface="Arial"/>
              </a:rPr>
              <a:t>Triển khai thuật toán K-means cho bài toán xử lý ảnh trên môi trường Matlab.</a:t>
            </a:r>
            <a:endParaRPr lang="en-US" smtClean="0"/>
          </a:p>
          <a:p>
            <a:r>
              <a:rPr lang="en-US" smtClean="0">
                <a:solidFill>
                  <a:srgbClr val="333333"/>
                </a:solidFill>
                <a:latin typeface="Arial"/>
              </a:rPr>
              <a:t>Đánh giá mô hình, đưa ra kết quả thực nghiệm.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DC18D-9D4C-468C-BD17-64A25419DE70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9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8BB4E-1DCD-48A1-94D9-1881E52FF4E3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3869" y="177421"/>
            <a:ext cx="6508750" cy="548720"/>
          </a:xfrm>
        </p:spPr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Tiến độ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24142270"/>
              </p:ext>
            </p:extLst>
          </p:nvPr>
        </p:nvGraphicFramePr>
        <p:xfrm>
          <a:off x="540223" y="900752"/>
          <a:ext cx="8195481" cy="541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007"/>
                <a:gridCol w="2060812"/>
                <a:gridCol w="812153"/>
                <a:gridCol w="1235011"/>
                <a:gridCol w="2688609"/>
                <a:gridCol w="901889"/>
              </a:tblGrid>
              <a:tr h="571841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STT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Công</a:t>
                      </a:r>
                      <a:r>
                        <a:rPr lang="en-US" baseline="0" smtClean="0"/>
                        <a:t> việc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CV </a:t>
                      </a:r>
                      <a:r>
                        <a:rPr lang="en-US" baseline="0" smtClean="0"/>
                        <a:t>trước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Thời gian</a:t>
                      </a:r>
                      <a:r>
                        <a:rPr lang="en-US" baseline="0" smtClean="0"/>
                        <a:t> (ngày)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Hoàn</a:t>
                      </a:r>
                      <a:r>
                        <a:rPr lang="en-US" baseline="0" smtClean="0"/>
                        <a:t> thành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Số</a:t>
                      </a:r>
                      <a:r>
                        <a:rPr lang="en-US" baseline="0" smtClean="0"/>
                        <a:t> người</a:t>
                      </a:r>
                      <a:endParaRPr lang="en-US"/>
                    </a:p>
                  </a:txBody>
                  <a:tcPr/>
                </a:tc>
              </a:tr>
              <a:tr h="478573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Dịch báo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-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smtClean="0"/>
                        <a:t>Dịch báo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</a:t>
                      </a:r>
                      <a:endParaRPr lang="en-US"/>
                    </a:p>
                  </a:txBody>
                  <a:tcPr/>
                </a:tc>
              </a:tr>
              <a:tr h="464925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Tìm</a:t>
                      </a:r>
                      <a:r>
                        <a:rPr lang="en-US" baseline="0" smtClean="0"/>
                        <a:t> hiểu thuật toán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Tìm</a:t>
                      </a:r>
                      <a:r>
                        <a:rPr lang="en-US" baseline="0" smtClean="0"/>
                        <a:t> hiểu thuật toán K-means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</a:t>
                      </a:r>
                      <a:endParaRPr lang="en-US"/>
                    </a:p>
                  </a:txBody>
                  <a:tcPr/>
                </a:tc>
              </a:tr>
              <a:tr h="881959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Thu thập</a:t>
                      </a:r>
                      <a:r>
                        <a:rPr lang="en-US" baseline="0" smtClean="0"/>
                        <a:t> dữ liệu ảnh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Thu thập</a:t>
                      </a:r>
                      <a:r>
                        <a:rPr lang="en-US" baseline="0" smtClean="0"/>
                        <a:t> ảnh vệ tinh từ </a:t>
                      </a:r>
                      <a:r>
                        <a:rPr lang="en-US" sz="1000" baseline="0" smtClean="0">
                          <a:hlinkClick r:id="rId2"/>
                        </a:rPr>
                        <a:t>https://earthengine.google.com/timelapse/ </a:t>
                      </a:r>
                      <a:endParaRPr lang="en-US" sz="1000" baseline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</a:t>
                      </a:r>
                      <a:endParaRPr lang="en-US"/>
                    </a:p>
                  </a:txBody>
                  <a:tcPr/>
                </a:tc>
              </a:tr>
              <a:tr h="853509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Thiết kế</a:t>
                      </a:r>
                      <a:r>
                        <a:rPr lang="en-US" baseline="0" smtClean="0"/>
                        <a:t> giao diện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Tạo</a:t>
                      </a:r>
                      <a:r>
                        <a:rPr lang="en-US" baseline="0" smtClean="0"/>
                        <a:t> giao diện phần mềm trên matlab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</a:t>
                      </a:r>
                      <a:endParaRPr lang="en-US"/>
                    </a:p>
                  </a:txBody>
                  <a:tcPr/>
                </a:tc>
              </a:tr>
              <a:tr h="53421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Cài</a:t>
                      </a:r>
                      <a:r>
                        <a:rPr lang="en-US" baseline="0" smtClean="0"/>
                        <a:t> đặt K-means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Cài</a:t>
                      </a:r>
                      <a:r>
                        <a:rPr lang="en-US" baseline="0" smtClean="0"/>
                        <a:t> đặt K-means cho bộ dữ liệu ảnh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</a:t>
                      </a:r>
                      <a:endParaRPr lang="en-US"/>
                    </a:p>
                  </a:txBody>
                  <a:tcPr/>
                </a:tc>
              </a:tr>
              <a:tr h="53421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Lập</a:t>
                      </a:r>
                      <a:r>
                        <a:rPr lang="en-US" baseline="0" smtClean="0"/>
                        <a:t> trình xử lý sự kiện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Xử lý</a:t>
                      </a:r>
                      <a:r>
                        <a:rPr lang="en-US" baseline="0" smtClean="0"/>
                        <a:t> sự kiện người dùng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</a:t>
                      </a:r>
                      <a:endParaRPr lang="en-US"/>
                    </a:p>
                  </a:txBody>
                  <a:tcPr/>
                </a:tc>
              </a:tr>
              <a:tr h="53421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Kết</a:t>
                      </a:r>
                      <a:r>
                        <a:rPr lang="en-US" baseline="0" smtClean="0"/>
                        <a:t> quả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Đánh</a:t>
                      </a:r>
                      <a:r>
                        <a:rPr lang="en-US" baseline="0" smtClean="0"/>
                        <a:t> giá mô hình, kết quả thực nghiệm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09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Phân vùng ảnh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Phân vùng hay phân đoạn ảnh là tách ảnh đầu vào thành các vùng đồng nhất để biểu diễn phân tích, nhận dạng ảnh.</a:t>
            </a:r>
          </a:p>
          <a:p>
            <a:pPr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Đây là phần phức tạp và khó khăn nhất trong trong xử lý ảnh, và dễ gây lỗi, làm mất độ chính xác của ảnh.</a:t>
            </a:r>
          </a:p>
          <a:p>
            <a:pPr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Kết quả nhận dạng ảnh phụ thuộc rất nhiều vào công đoạn này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0BEFA-1501-436E-B926-D4B515AF2214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5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96154" y="1050878"/>
            <a:ext cx="4966446" cy="818866"/>
          </a:xfrm>
        </p:spPr>
        <p:txBody>
          <a:bodyPr/>
          <a:lstStyle/>
          <a:p>
            <a:pPr algn="l"/>
            <a:r>
              <a:rPr lang="en-US" sz="3600" smtClean="0">
                <a:latin typeface="Arial" panose="020B0604020202020204" pitchFamily="34" charset="0"/>
                <a:cs typeface="Arial" panose="020B0604020202020204" pitchFamily="34" charset="0"/>
              </a:rPr>
              <a:t>Ví dụ minh họa:</a:t>
            </a:r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774209" y="4844535"/>
            <a:ext cx="1268318" cy="430325"/>
          </a:xfrm>
        </p:spPr>
        <p:txBody>
          <a:bodyPr>
            <a:noAutofit/>
          </a:bodyPr>
          <a:lstStyle/>
          <a:p>
            <a:pPr algn="ctr"/>
            <a:r>
              <a:rPr lang="en-US" sz="2200" i="1" smtClean="0">
                <a:latin typeface="Arial" panose="020B0604020202020204" pitchFamily="34" charset="0"/>
                <a:cs typeface="Arial" panose="020B0604020202020204" pitchFamily="34" charset="0"/>
              </a:rPr>
              <a:t>Ảnh gốc</a:t>
            </a:r>
            <a:endParaRPr lang="en-US" sz="22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4ACE8-621C-4D17-AE39-14D74AD05FFC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27" y="2322927"/>
            <a:ext cx="6687403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039737" y="4844535"/>
            <a:ext cx="35757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smtClean="0">
                <a:latin typeface="Arial" panose="020B0604020202020204" pitchFamily="34" charset="0"/>
                <a:cs typeface="Arial" panose="020B0604020202020204" pitchFamily="34" charset="0"/>
              </a:rPr>
              <a:t>Ảnh sau phân vùng</a:t>
            </a:r>
            <a:endParaRPr lang="en-US" sz="22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11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2.1 Phân cụm dữ liệu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39725" indent="-339725" algn="just">
              <a:defRPr/>
            </a:pPr>
            <a:r>
              <a:rPr lang="vi-VN" sz="2200" smtClean="0">
                <a:latin typeface="Arial" panose="020B0604020202020204" pitchFamily="34" charset="0"/>
                <a:cs typeface="Arial" panose="020B0604020202020204" pitchFamily="34" charset="0"/>
              </a:rPr>
              <a:t>Quá trình phân chia 1 tập dữ liệu ban đầu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có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phần tử cho trước </a:t>
            </a:r>
            <a:r>
              <a:rPr lang="vi-VN" sz="2200" smtClean="0">
                <a:latin typeface="Arial" panose="020B0604020202020204" pitchFamily="34" charset="0"/>
                <a:cs typeface="Arial" panose="020B0604020202020204" pitchFamily="34" charset="0"/>
              </a:rPr>
              <a:t>thành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tập con dữ liệu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(K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≤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N),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mỗi tập con biểu diễn 1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cụm: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>
              <a:buFont typeface="Courier New" panose="02070309020205020404" pitchFamily="49" charset="0"/>
              <a:buChar char="o"/>
              <a:defRPr/>
            </a:pP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Các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đối tượng trong 1 cụm “tương tự” nhau.</a:t>
            </a:r>
          </a:p>
          <a:p>
            <a:pPr lvl="2" algn="just">
              <a:buFont typeface="Courier New" panose="02070309020205020404" pitchFamily="49" charset="0"/>
              <a:buChar char="o"/>
              <a:defRPr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Các đối tượng khác cụm thì “không tương tự” nhau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Đặc điểm: </a:t>
            </a:r>
          </a:p>
          <a:p>
            <a:pPr lvl="2" algn="just">
              <a:buFont typeface="Courier New" panose="02070309020205020404" pitchFamily="49" charset="0"/>
              <a:buChar char="o"/>
              <a:defRPr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Mỗi đối tượng chỉ thuộc về 1 cụm.</a:t>
            </a:r>
          </a:p>
          <a:p>
            <a:pPr lvl="2" algn="just">
              <a:buFont typeface="Courier New" panose="02070309020205020404" pitchFamily="49" charset="0"/>
              <a:buChar char="o"/>
              <a:defRPr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Mỗi cụm có tối thiểu 1 đối tượng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Một số thuật toán điển hình :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K-means,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PAM, CLARA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,…</a:t>
            </a:r>
          </a:p>
          <a:p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vi-VN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9C10-FB55-44BF-B53E-5A7070BB2E2F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3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199" y="361016"/>
            <a:ext cx="6508377" cy="1143000"/>
          </a:xfrm>
        </p:spPr>
        <p:txBody>
          <a:bodyPr/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Ví dụ: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idx="1"/>
              </p:nvPr>
            </p:nvSpPr>
            <p:spPr>
              <a:xfrm>
                <a:off x="900753" y="4926842"/>
                <a:ext cx="6878470" cy="1429507"/>
              </a:xfrm>
            </p:spPr>
            <p:txBody>
              <a:bodyPr>
                <a:noAutofit/>
              </a:bodyPr>
              <a:lstStyle/>
              <a:p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X :tập dữ </a:t>
                </a: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liệu,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: cụm </a:t>
                </a: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thứ </a:t>
                </a:r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</a:p>
              <a:p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X </a:t>
                </a: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  <a:cs typeface="Arial" panose="020B0604020202020204" pitchFamily="34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  <a:cs typeface="Arial" panose="020B0604020202020204" pitchFamily="34" charset="0"/>
                      </a:rPr>
                      <m:t>…∪</m:t>
                    </m:r>
                  </m:oMath>
                </a14:m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i="1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  <a:cs typeface="Arial" panose="020B0604020202020204" pitchFamily="34" charset="0"/>
                      </a:rPr>
                      <m:t>∩ </m:t>
                    </m:r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  <a:cs typeface="Arial" panose="020B0604020202020204" pitchFamily="34" charset="0"/>
                      </a:rPr>
                      <m:t>∅</m:t>
                    </m:r>
                  </m:oMath>
                </a14:m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 ,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  <a:cs typeface="Arial" panose="020B0604020202020204" pitchFamily="34" charset="0"/>
                      </a:rPr>
                      <m:t>∀</m:t>
                    </m:r>
                    <m:r>
                      <a:rPr lang="en-US" b="0" i="1" smtClean="0">
                        <a:latin typeface="Cambria Math"/>
                        <a:ea typeface="Cambria Math"/>
                        <a:cs typeface="Arial" panose="020B0604020202020204" pitchFamily="34" charset="0"/>
                      </a:rPr>
                      <m:t> 1≤</m:t>
                    </m:r>
                    <m:r>
                      <a:rPr lang="en-US" b="0" i="1" smtClean="0">
                        <a:latin typeface="Cambria Math"/>
                        <a:ea typeface="Cambria Math"/>
                        <a:cs typeface="Arial" panose="020B0604020202020204" pitchFamily="34" charset="0"/>
                      </a:rPr>
                      <m:t>𝑖</m:t>
                    </m:r>
                    <m:r>
                      <a:rPr lang="en-US" b="0" i="1" smtClean="0">
                        <a:latin typeface="Cambria Math"/>
                        <a:ea typeface="Cambria Math"/>
                        <a:cs typeface="Arial" panose="020B0604020202020204" pitchFamily="34" charset="0"/>
                      </a:rPr>
                      <m:t>, </m:t>
                    </m:r>
                    <m:r>
                      <a:rPr lang="en-US" b="0" i="1" smtClean="0">
                        <a:latin typeface="Cambria Math"/>
                        <a:ea typeface="Cambria Math"/>
                        <a:cs typeface="Arial" panose="020B0604020202020204" pitchFamily="34" charset="0"/>
                      </a:rPr>
                      <m:t>𝑗</m:t>
                    </m:r>
                    <m:r>
                      <a:rPr lang="en-US" b="0" i="1" smtClean="0">
                        <a:latin typeface="Cambria Math"/>
                        <a:ea typeface="Cambria Math"/>
                        <a:cs typeface="Arial" panose="020B0604020202020204" pitchFamily="34" charset="0"/>
                      </a:rPr>
                      <m:t>≤</m:t>
                    </m:r>
                    <m:r>
                      <a:rPr lang="en-US" b="0" i="1" smtClean="0">
                        <a:latin typeface="Cambria Math"/>
                        <a:ea typeface="Cambria Math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smtClean="0">
                    <a:latin typeface="Arial" panose="020B0604020202020204" pitchFamily="34" charset="0"/>
                    <a:cs typeface="Arial" panose="020B0604020202020204" pitchFamily="34" charset="0"/>
                  </a:rPr>
                  <a:t>: số cụm</a:t>
                </a:r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0753" y="4926842"/>
                <a:ext cx="6878470" cy="1429507"/>
              </a:xfrm>
              <a:blipFill rotWithShape="1">
                <a:blip r:embed="rId2"/>
                <a:stretch>
                  <a:fillRect l="-709" t="-1702" b="-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D2A-37DA-43BE-9D66-592F3EA8F311}" type="datetime1">
              <a:rPr lang="en-US" smtClean="0"/>
              <a:t>6/7/2018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QTDA - Xử lý ảnh vệ tinh và ứng dụng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B041-2888-8442-997B-AA5A5E63FE3F}" type="slidenum">
              <a:rPr lang="en-US" smtClean="0"/>
              <a:t>9</a:t>
            </a:fld>
            <a:endParaRPr lang="en-US"/>
          </a:p>
        </p:txBody>
      </p:sp>
      <p:pic>
        <p:nvPicPr>
          <p:cNvPr id="7170" name="Picture 2" descr="E:\downloads\FireShot\figure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16" y="1009932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82774" y="4295211"/>
            <a:ext cx="23615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Bài toán với 3 clusters</a:t>
            </a:r>
            <a:r>
              <a:rPr lang="en-US" sz="1600" smtClean="0"/>
              <a:t>.</a:t>
            </a:r>
          </a:p>
          <a:p>
            <a:pPr marL="0" lvl="1" algn="ctr"/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Link ảnh </a:t>
            </a:r>
            <a:r>
              <a:rPr lang="en-US" sz="1000" smtClean="0">
                <a:latin typeface="Arial" panose="020B0604020202020204" pitchFamily="34" charset="0"/>
                <a:cs typeface="Arial" panose="020B0604020202020204" pitchFamily="34" charset="0"/>
                <a:hlinkClick r:id="rId4" action="ppaction://hlinkfile"/>
              </a:rPr>
              <a:t>goo.gl/tb8PyR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08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7808</TotalTime>
  <Words>1909</Words>
  <Application>Microsoft Office PowerPoint</Application>
  <PresentationFormat>On-screen Show (4:3)</PresentationFormat>
  <Paragraphs>366</Paragraphs>
  <Slides>35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Plaza</vt:lpstr>
      <vt:lpstr>Microsoft Excel Chart</vt:lpstr>
      <vt:lpstr>Chart</vt:lpstr>
      <vt:lpstr>Quản Trị Dự Án</vt:lpstr>
      <vt:lpstr>NỘI DUNG</vt:lpstr>
      <vt:lpstr>1. Mục tiêu dự án</vt:lpstr>
      <vt:lpstr>2. Kế hoạch và tiến độ</vt:lpstr>
      <vt:lpstr>Tiến độ</vt:lpstr>
      <vt:lpstr>Phân vùng ảnh</vt:lpstr>
      <vt:lpstr>Ví dụ minh họa:</vt:lpstr>
      <vt:lpstr>2.1 Phân cụm dữ liệu</vt:lpstr>
      <vt:lpstr>Ví dụ:</vt:lpstr>
      <vt:lpstr>2.2  Thuật toán K-means</vt:lpstr>
      <vt:lpstr>Triển khai thuật toán K-means</vt:lpstr>
      <vt:lpstr>Sơ đồ thuật toán K-means</vt:lpstr>
      <vt:lpstr>Ví dụ: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Hội tụ khi không có sự thay đổi tâm cụm</vt:lpstr>
      <vt:lpstr>Minh họa thuật toán qua từng vòng lặp (link ảnh goo.gl/xHXuhc )</vt:lpstr>
      <vt:lpstr>Tùy vào các center ban đầu mà thuật toán có thể có tốc độ hội tụ rất chậm, ví dụ: (link ảnh goo.gl/aXXH7U ) </vt:lpstr>
      <vt:lpstr>2.3 Phân đoạn ảnh màu RGB</vt:lpstr>
      <vt:lpstr>3. Kết quả thực nghiệm</vt:lpstr>
      <vt:lpstr>PowerPoint Presentation</vt:lpstr>
      <vt:lpstr>Hình ảnh Hà nội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Đánh giá thuật toán K-means</vt:lpstr>
      <vt:lpstr>Kết luận</vt:lpstr>
      <vt:lpstr>Reference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tập lớn : Trí Tuệ Nhân Tạo</dc:title>
  <dc:creator>MrKim</dc:creator>
  <cp:lastModifiedBy>thanh tran</cp:lastModifiedBy>
  <cp:revision>728</cp:revision>
  <dcterms:created xsi:type="dcterms:W3CDTF">2015-11-24T20:29:24Z</dcterms:created>
  <dcterms:modified xsi:type="dcterms:W3CDTF">2018-06-07T15:49:47Z</dcterms:modified>
</cp:coreProperties>
</file>